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93" r:id="rId3"/>
    <p:sldId id="289" r:id="rId4"/>
    <p:sldId id="290" r:id="rId5"/>
    <p:sldId id="291" r:id="rId6"/>
    <p:sldId id="292" r:id="rId7"/>
    <p:sldId id="257" r:id="rId8"/>
    <p:sldId id="260" r:id="rId9"/>
    <p:sldId id="258" r:id="rId10"/>
    <p:sldId id="294" r:id="rId11"/>
    <p:sldId id="259" r:id="rId12"/>
    <p:sldId id="295" r:id="rId13"/>
    <p:sldId id="261" r:id="rId14"/>
    <p:sldId id="264" r:id="rId15"/>
    <p:sldId id="297" r:id="rId16"/>
    <p:sldId id="296" r:id="rId17"/>
    <p:sldId id="268" r:id="rId18"/>
    <p:sldId id="285" r:id="rId19"/>
    <p:sldId id="300" r:id="rId20"/>
    <p:sldId id="307" r:id="rId21"/>
    <p:sldId id="308" r:id="rId22"/>
    <p:sldId id="299" r:id="rId23"/>
    <p:sldId id="309" r:id="rId24"/>
    <p:sldId id="310" r:id="rId25"/>
    <p:sldId id="301" r:id="rId26"/>
    <p:sldId id="269" r:id="rId27"/>
    <p:sldId id="272" r:id="rId28"/>
    <p:sldId id="302" r:id="rId29"/>
    <p:sldId id="273" r:id="rId30"/>
    <p:sldId id="276" r:id="rId31"/>
    <p:sldId id="287" r:id="rId32"/>
    <p:sldId id="303" r:id="rId33"/>
    <p:sldId id="311" r:id="rId34"/>
    <p:sldId id="312" r:id="rId35"/>
    <p:sldId id="304" r:id="rId36"/>
    <p:sldId id="313" r:id="rId37"/>
    <p:sldId id="314" r:id="rId38"/>
    <p:sldId id="305" r:id="rId39"/>
    <p:sldId id="277" r:id="rId40"/>
    <p:sldId id="280" r:id="rId41"/>
    <p:sldId id="306" r:id="rId42"/>
    <p:sldId id="281" r:id="rId43"/>
    <p:sldId id="284" r:id="rId44"/>
    <p:sldId id="288" r:id="rId45"/>
    <p:sldId id="315" r:id="rId46"/>
    <p:sldId id="317" r:id="rId47"/>
    <p:sldId id="318" r:id="rId48"/>
    <p:sldId id="316" r:id="rId49"/>
    <p:sldId id="319" r:id="rId50"/>
    <p:sldId id="320" r:id="rId5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>
        <p:scale>
          <a:sx n="94" d="100"/>
          <a:sy n="94" d="100"/>
        </p:scale>
        <p:origin x="-360" y="44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printerSettings" Target="printerSettings/printerSettings1.bin"/><Relationship Id="rId53" Type="http://schemas.openxmlformats.org/officeDocument/2006/relationships/presProps" Target="presProps.xml"/><Relationship Id="rId54" Type="http://schemas.openxmlformats.org/officeDocument/2006/relationships/viewProps" Target="viewProps.xml"/><Relationship Id="rId55" Type="http://schemas.openxmlformats.org/officeDocument/2006/relationships/theme" Target="theme/theme1.xml"/><Relationship Id="rId56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8FDA8-5030-F44C-8FBB-FEF713574F4D}" type="datetimeFigureOut">
              <a:rPr lang="en-US" smtClean="0"/>
              <a:t>9/22/15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61A5C-D2F5-7245-A22C-557AB42F61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5556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8FDA8-5030-F44C-8FBB-FEF713574F4D}" type="datetimeFigureOut">
              <a:rPr lang="en-US" smtClean="0"/>
              <a:t>9/22/15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61A5C-D2F5-7245-A22C-557AB42F61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5669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8FDA8-5030-F44C-8FBB-FEF713574F4D}" type="datetimeFigureOut">
              <a:rPr lang="en-US" smtClean="0"/>
              <a:t>9/22/15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61A5C-D2F5-7245-A22C-557AB42F61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31015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8FDA8-5030-F44C-8FBB-FEF713574F4D}" type="datetimeFigureOut">
              <a:rPr lang="en-US" smtClean="0"/>
              <a:t>9/22/15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61A5C-D2F5-7245-A22C-557AB42F61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7530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8FDA8-5030-F44C-8FBB-FEF713574F4D}" type="datetimeFigureOut">
              <a:rPr lang="en-US" smtClean="0"/>
              <a:t>9/22/15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61A5C-D2F5-7245-A22C-557AB42F61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658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8FDA8-5030-F44C-8FBB-FEF713574F4D}" type="datetimeFigureOut">
              <a:rPr lang="en-US" smtClean="0"/>
              <a:t>9/22/15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61A5C-D2F5-7245-A22C-557AB42F61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2055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8FDA8-5030-F44C-8FBB-FEF713574F4D}" type="datetimeFigureOut">
              <a:rPr lang="en-US" smtClean="0"/>
              <a:t>9/22/15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61A5C-D2F5-7245-A22C-557AB42F61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2608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8FDA8-5030-F44C-8FBB-FEF713574F4D}" type="datetimeFigureOut">
              <a:rPr lang="en-US" smtClean="0"/>
              <a:t>9/22/15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61A5C-D2F5-7245-A22C-557AB42F61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9770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8FDA8-5030-F44C-8FBB-FEF713574F4D}" type="datetimeFigureOut">
              <a:rPr lang="en-US" smtClean="0"/>
              <a:t>9/22/15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61A5C-D2F5-7245-A22C-557AB42F61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4758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8FDA8-5030-F44C-8FBB-FEF713574F4D}" type="datetimeFigureOut">
              <a:rPr lang="en-US" smtClean="0"/>
              <a:t>9/22/15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61A5C-D2F5-7245-A22C-557AB42F61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1496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8FDA8-5030-F44C-8FBB-FEF713574F4D}" type="datetimeFigureOut">
              <a:rPr lang="en-US" smtClean="0"/>
              <a:t>9/22/15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61A5C-D2F5-7245-A22C-557AB42F61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06283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A8FDA8-5030-F44C-8FBB-FEF713574F4D}" type="datetimeFigureOut">
              <a:rPr lang="en-US" smtClean="0"/>
              <a:t>9/22/15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361A5C-D2F5-7245-A22C-557AB42F61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55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Relationship Id="rId3" Type="http://schemas.openxmlformats.org/officeDocument/2006/relationships/image" Target="../media/image3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emf"/><Relationship Id="rId3" Type="http://schemas.openxmlformats.org/officeDocument/2006/relationships/image" Target="../media/image5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emf"/><Relationship Id="rId3" Type="http://schemas.openxmlformats.org/officeDocument/2006/relationships/image" Target="../media/image7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emf"/><Relationship Id="rId3" Type="http://schemas.openxmlformats.org/officeDocument/2006/relationships/image" Target="../media/image9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emf"/><Relationship Id="rId3" Type="http://schemas.openxmlformats.org/officeDocument/2006/relationships/image" Target="../media/image11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emf"/><Relationship Id="rId3" Type="http://schemas.openxmlformats.org/officeDocument/2006/relationships/image" Target="../media/image13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Relationship Id="rId3" Type="http://schemas.openxmlformats.org/officeDocument/2006/relationships/image" Target="../media/image15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emf"/><Relationship Id="rId3" Type="http://schemas.openxmlformats.org/officeDocument/2006/relationships/image" Target="../media/image17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emf"/><Relationship Id="rId3" Type="http://schemas.openxmlformats.org/officeDocument/2006/relationships/image" Target="../media/image19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emf"/><Relationship Id="rId3" Type="http://schemas.openxmlformats.org/officeDocument/2006/relationships/image" Target="../media/image21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.emf"/><Relationship Id="rId3" Type="http://schemas.openxmlformats.org/officeDocument/2006/relationships/image" Target="../media/image23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.emf"/><Relationship Id="rId3" Type="http://schemas.openxmlformats.org/officeDocument/2006/relationships/image" Target="../media/image25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.emf"/><Relationship Id="rId3" Type="http://schemas.openxmlformats.org/officeDocument/2006/relationships/image" Target="../media/image27.e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.emf"/><Relationship Id="rId3" Type="http://schemas.openxmlformats.org/officeDocument/2006/relationships/image" Target="../media/image29.e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.emf"/><Relationship Id="rId3" Type="http://schemas.openxmlformats.org/officeDocument/2006/relationships/image" Target="../media/image31.e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.emf"/><Relationship Id="rId3" Type="http://schemas.openxmlformats.org/officeDocument/2006/relationships/image" Target="../media/image33.em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.emf"/><Relationship Id="rId3" Type="http://schemas.openxmlformats.org/officeDocument/2006/relationships/image" Target="../media/image35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.emf"/><Relationship Id="rId3" Type="http://schemas.openxmlformats.org/officeDocument/2006/relationships/image" Target="../media/image37.e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.emf"/><Relationship Id="rId3" Type="http://schemas.openxmlformats.org/officeDocument/2006/relationships/image" Target="../media/image39.em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.emf"/><Relationship Id="rId3" Type="http://schemas.openxmlformats.org/officeDocument/2006/relationships/image" Target="../media/image41.em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emf"/><Relationship Id="rId3" Type="http://schemas.openxmlformats.org/officeDocument/2006/relationships/image" Target="../media/image43.em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4.emf"/><Relationship Id="rId3" Type="http://schemas.openxmlformats.org/officeDocument/2006/relationships/image" Target="../media/image45.emf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emf"/><Relationship Id="rId3" Type="http://schemas.openxmlformats.org/officeDocument/2006/relationships/image" Target="../media/image47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emf"/><Relationship Id="rId3" Type="http://schemas.openxmlformats.org/officeDocument/2006/relationships/image" Target="../media/image49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Surrogate</a:t>
            </a:r>
            <a:r>
              <a:rPr lang="zh-CN" altLang="en-US" dirty="0" smtClean="0"/>
              <a:t> </a:t>
            </a:r>
            <a:r>
              <a:rPr lang="en-US" altLang="zh-CN" dirty="0" smtClean="0"/>
              <a:t>Variable</a:t>
            </a:r>
            <a:r>
              <a:rPr lang="zh-CN" altLang="en-US" dirty="0" smtClean="0"/>
              <a:t> </a:t>
            </a:r>
            <a:r>
              <a:rPr lang="en-US" altLang="zh-CN" dirty="0" smtClean="0"/>
              <a:t>Analysis</a:t>
            </a:r>
            <a:r>
              <a:rPr lang="zh-CN" altLang="en-US" dirty="0" smtClean="0"/>
              <a:t> </a:t>
            </a:r>
            <a:r>
              <a:rPr lang="en-US" altLang="zh-CN" dirty="0" smtClean="0"/>
              <a:t>On</a:t>
            </a:r>
            <a:r>
              <a:rPr lang="zh-CN" altLang="en-US" dirty="0" smtClean="0"/>
              <a:t> </a:t>
            </a:r>
            <a:r>
              <a:rPr lang="en-US" altLang="zh-CN" dirty="0" smtClean="0"/>
              <a:t>Unbalanced</a:t>
            </a:r>
            <a:r>
              <a:rPr lang="zh-CN" altLang="en-US" dirty="0" smtClean="0"/>
              <a:t> </a:t>
            </a:r>
            <a:r>
              <a:rPr lang="en-US" altLang="zh-CN" dirty="0" smtClean="0"/>
              <a:t>Heterogeneity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Meilei</a:t>
            </a:r>
            <a:r>
              <a:rPr lang="zh-CN" altLang="en-US" dirty="0" smtClean="0"/>
              <a:t> </a:t>
            </a:r>
            <a:r>
              <a:rPr lang="en-US" altLang="zh-CN" dirty="0" smtClean="0"/>
              <a:t>Jiang</a:t>
            </a:r>
          </a:p>
          <a:p>
            <a:r>
              <a:rPr lang="en-US" dirty="0" smtClean="0"/>
              <a:t>Department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Statistics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Operations</a:t>
            </a:r>
            <a:r>
              <a:rPr lang="zh-CN" altLang="en-US" dirty="0" smtClean="0"/>
              <a:t> </a:t>
            </a:r>
            <a:r>
              <a:rPr lang="en-US" altLang="zh-CN" dirty="0" smtClean="0"/>
              <a:t>Research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51927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Location and Scale Batch Effect Model</a:t>
            </a:r>
            <a:endParaRPr lang="en-US" dirty="0"/>
          </a:p>
        </p:txBody>
      </p:sp>
      <p:pic>
        <p:nvPicPr>
          <p:cNvPr id="6" name="Content Placeholder 5" descr="Screen Shot 2015-09-23 at 12.25.49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0651" r="-30651"/>
          <a:stretch>
            <a:fillRect/>
          </a:stretch>
        </p:blipFill>
        <p:spPr>
          <a:xfrm>
            <a:off x="-588562" y="1208185"/>
            <a:ext cx="9988166" cy="5493107"/>
          </a:xfrm>
        </p:spPr>
      </p:pic>
    </p:spTree>
    <p:extLst>
      <p:ext uri="{BB962C8B-B14F-4D97-AF65-F5344CB8AC3E}">
        <p14:creationId xmlns:p14="http://schemas.microsoft.com/office/powerpoint/2010/main" val="14710893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Design of </a:t>
            </a:r>
            <a:r>
              <a:rPr lang="en-US" dirty="0" smtClean="0"/>
              <a:t>Simulation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Primary</a:t>
            </a:r>
            <a:r>
              <a:rPr lang="zh-CN" altLang="en-US" dirty="0" smtClean="0"/>
              <a:t> </a:t>
            </a:r>
            <a:r>
              <a:rPr lang="en-US" altLang="zh-CN" dirty="0" smtClean="0"/>
              <a:t>Variable</a:t>
            </a:r>
            <a:r>
              <a:rPr lang="zh-CN" altLang="en-US" dirty="0" smtClean="0"/>
              <a:t> </a:t>
            </a:r>
            <a:r>
              <a:rPr lang="en-US" altLang="zh-CN" dirty="0" smtClean="0"/>
              <a:t>Effect</a:t>
            </a:r>
          </a:p>
          <a:p>
            <a:pPr lvl="1"/>
            <a:r>
              <a:rPr lang="en-US" dirty="0" smtClean="0"/>
              <a:t>Class</a:t>
            </a:r>
            <a:r>
              <a:rPr lang="zh-CN" altLang="en-US" dirty="0" smtClean="0"/>
              <a:t> </a:t>
            </a:r>
            <a:r>
              <a:rPr lang="en-US" altLang="zh-CN" dirty="0" smtClean="0"/>
              <a:t>1</a:t>
            </a:r>
            <a:r>
              <a:rPr lang="en-US" altLang="zh-CN" dirty="0" smtClean="0"/>
              <a:t>: α</a:t>
            </a:r>
            <a:r>
              <a:rPr lang="en-US" altLang="zh-CN" baseline="-25000" dirty="0" smtClean="0"/>
              <a:t>1 </a:t>
            </a:r>
            <a:r>
              <a:rPr lang="en-US" altLang="zh-CN" dirty="0" smtClean="0"/>
              <a:t>= 2</a:t>
            </a:r>
            <a:endParaRPr lang="en-US" altLang="zh-CN" dirty="0" smtClean="0"/>
          </a:p>
          <a:p>
            <a:pPr lvl="1"/>
            <a:r>
              <a:rPr lang="en-US" dirty="0" smtClean="0"/>
              <a:t>Class</a:t>
            </a:r>
            <a:r>
              <a:rPr lang="zh-CN" altLang="en-US" dirty="0" smtClean="0"/>
              <a:t> </a:t>
            </a:r>
            <a:r>
              <a:rPr lang="en-US" altLang="zh-CN" dirty="0" smtClean="0"/>
              <a:t>2:</a:t>
            </a:r>
            <a:r>
              <a:rPr lang="zh-CN" altLang="en-US" dirty="0" smtClean="0"/>
              <a:t> </a:t>
            </a:r>
            <a:r>
              <a:rPr lang="en-US" altLang="zh-CN" dirty="0" smtClean="0"/>
              <a:t>α</a:t>
            </a:r>
            <a:r>
              <a:rPr lang="en-US" altLang="zh-CN" baseline="-25000" dirty="0" smtClean="0"/>
              <a:t>2 </a:t>
            </a:r>
            <a:r>
              <a:rPr lang="en-US" altLang="zh-CN" dirty="0"/>
              <a:t>= -</a:t>
            </a:r>
            <a:r>
              <a:rPr lang="en-US" altLang="zh-CN" dirty="0" smtClean="0"/>
              <a:t>2</a:t>
            </a:r>
          </a:p>
          <a:p>
            <a:r>
              <a:rPr lang="en-US" dirty="0" smtClean="0"/>
              <a:t>Batch</a:t>
            </a:r>
            <a:r>
              <a:rPr lang="zh-CN" altLang="en-US" dirty="0" smtClean="0"/>
              <a:t> </a:t>
            </a:r>
            <a:r>
              <a:rPr lang="en-US" altLang="zh-CN" dirty="0" smtClean="0"/>
              <a:t>Effect: </a:t>
            </a:r>
          </a:p>
          <a:p>
            <a:pPr lvl="1"/>
            <a:r>
              <a:rPr lang="en-US" altLang="zh-CN" dirty="0" smtClean="0"/>
              <a:t>Additive Effect</a:t>
            </a:r>
            <a:endParaRPr lang="en-US" altLang="zh-CN" dirty="0" smtClean="0"/>
          </a:p>
          <a:p>
            <a:pPr lvl="2"/>
            <a:r>
              <a:rPr lang="en-US" dirty="0" smtClean="0"/>
              <a:t>Batch </a:t>
            </a:r>
            <a:r>
              <a:rPr lang="en-US" dirty="0" smtClean="0"/>
              <a:t>1: β</a:t>
            </a:r>
            <a:r>
              <a:rPr lang="en-US" baseline="-25000" dirty="0" smtClean="0"/>
              <a:t>1 </a:t>
            </a:r>
            <a:r>
              <a:rPr lang="en-US" dirty="0" smtClean="0"/>
              <a:t>= 2</a:t>
            </a:r>
            <a:endParaRPr lang="en-US" altLang="zh-CN" dirty="0" smtClean="0"/>
          </a:p>
          <a:p>
            <a:pPr lvl="2"/>
            <a:r>
              <a:rPr lang="en-US" dirty="0" smtClean="0"/>
              <a:t>Batch</a:t>
            </a:r>
            <a:r>
              <a:rPr lang="zh-CN" altLang="en-US" dirty="0" smtClean="0"/>
              <a:t> </a:t>
            </a:r>
            <a:r>
              <a:rPr lang="en-US" altLang="zh-CN" dirty="0" smtClean="0"/>
              <a:t>2:</a:t>
            </a:r>
            <a:r>
              <a:rPr lang="zh-CN" altLang="en-US" dirty="0" smtClean="0"/>
              <a:t> </a:t>
            </a:r>
            <a:r>
              <a:rPr lang="en-US" dirty="0" smtClean="0"/>
              <a:t>β</a:t>
            </a:r>
            <a:r>
              <a:rPr lang="en-US" baseline="-25000" dirty="0" smtClean="0"/>
              <a:t>2 </a:t>
            </a:r>
            <a:r>
              <a:rPr lang="en-US" dirty="0"/>
              <a:t>= 2</a:t>
            </a:r>
            <a:endParaRPr lang="en-US" altLang="zh-CN" dirty="0"/>
          </a:p>
          <a:p>
            <a:pPr lvl="1"/>
            <a:r>
              <a:rPr lang="en-US" altLang="zh-CN" dirty="0" smtClean="0"/>
              <a:t>Multiplicative </a:t>
            </a:r>
            <a:r>
              <a:rPr lang="en-US" altLang="zh-CN" dirty="0"/>
              <a:t>Effect</a:t>
            </a:r>
          </a:p>
          <a:p>
            <a:pPr lvl="2"/>
            <a:r>
              <a:rPr lang="en-US" dirty="0"/>
              <a:t>Batch 1: </a:t>
            </a:r>
            <a:r>
              <a:rPr lang="en-US" dirty="0" smtClean="0"/>
              <a:t>δ</a:t>
            </a:r>
            <a:r>
              <a:rPr lang="en-US" baseline="-25000" dirty="0" smtClean="0"/>
              <a:t>1 </a:t>
            </a:r>
            <a:r>
              <a:rPr lang="en-US" dirty="0"/>
              <a:t>= </a:t>
            </a:r>
            <a:r>
              <a:rPr lang="en-US" dirty="0" smtClean="0"/>
              <a:t>1</a:t>
            </a:r>
            <a:endParaRPr lang="en-US" altLang="zh-CN" dirty="0"/>
          </a:p>
          <a:p>
            <a:pPr lvl="2"/>
            <a:r>
              <a:rPr lang="en-US" dirty="0"/>
              <a:t>Batch</a:t>
            </a:r>
            <a:r>
              <a:rPr lang="zh-CN" altLang="en-US" dirty="0"/>
              <a:t> </a:t>
            </a:r>
            <a:r>
              <a:rPr lang="en-US" altLang="zh-CN" dirty="0" smtClean="0"/>
              <a:t>2: δ</a:t>
            </a:r>
            <a:r>
              <a:rPr lang="en-US" baseline="-25000" dirty="0" smtClean="0"/>
              <a:t>2 </a:t>
            </a:r>
            <a:r>
              <a:rPr lang="en-US" dirty="0"/>
              <a:t>= </a:t>
            </a:r>
            <a:r>
              <a:rPr lang="en-US" dirty="0" smtClean="0"/>
              <a:t>2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Batch </a:t>
            </a:r>
            <a:r>
              <a:rPr lang="en-US" altLang="zh-CN" dirty="0"/>
              <a:t>Vector: </a:t>
            </a:r>
            <a:r>
              <a:rPr lang="en-US" altLang="zh-CN" dirty="0" smtClean="0"/>
              <a:t>b </a:t>
            </a:r>
            <a:r>
              <a:rPr lang="en-US" altLang="zh-CN" dirty="0"/>
              <a:t>= (1</a:t>
            </a:r>
            <a:r>
              <a:rPr lang="en-US" altLang="zh-CN" baseline="-25000" dirty="0"/>
              <a:t>n11</a:t>
            </a:r>
            <a:r>
              <a:rPr lang="en-US" altLang="zh-CN" dirty="0"/>
              <a:t>, </a:t>
            </a:r>
            <a:r>
              <a:rPr lang="en-US" altLang="zh-CN" dirty="0" smtClean="0"/>
              <a:t>0</a:t>
            </a:r>
            <a:r>
              <a:rPr lang="en-US" altLang="zh-CN" baseline="-25000" dirty="0" smtClean="0"/>
              <a:t>n12</a:t>
            </a:r>
            <a:r>
              <a:rPr lang="en-US" altLang="zh-CN" dirty="0"/>
              <a:t>, </a:t>
            </a:r>
            <a:r>
              <a:rPr lang="en-US" altLang="zh-CN" dirty="0" smtClean="0"/>
              <a:t>1</a:t>
            </a:r>
            <a:r>
              <a:rPr lang="en-US" altLang="zh-CN" baseline="-25000" dirty="0" smtClean="0"/>
              <a:t>n21</a:t>
            </a:r>
            <a:r>
              <a:rPr lang="en-US" altLang="zh-CN" dirty="0"/>
              <a:t>, 0</a:t>
            </a:r>
            <a:r>
              <a:rPr lang="en-US" altLang="zh-CN" baseline="-25000" dirty="0"/>
              <a:t>n22</a:t>
            </a:r>
            <a:r>
              <a:rPr lang="en-US" altLang="zh-CN" dirty="0" smtClean="0"/>
              <a:t>)</a:t>
            </a:r>
            <a:endParaRPr lang="en-US" altLang="zh-CN" dirty="0" smtClean="0"/>
          </a:p>
          <a:p>
            <a:r>
              <a:rPr lang="en-US" dirty="0" smtClean="0"/>
              <a:t>Random</a:t>
            </a:r>
            <a:r>
              <a:rPr lang="zh-CN" altLang="en-US" dirty="0" smtClean="0"/>
              <a:t> </a:t>
            </a:r>
            <a:r>
              <a:rPr lang="en-US" altLang="zh-CN" dirty="0" smtClean="0"/>
              <a:t>Noise</a:t>
            </a:r>
          </a:p>
          <a:p>
            <a:pPr lvl="1"/>
            <a:r>
              <a:rPr lang="en-US" dirty="0" smtClean="0"/>
              <a:t>N</a:t>
            </a:r>
            <a:r>
              <a:rPr lang="en-US" altLang="zh-CN" dirty="0" smtClean="0"/>
              <a:t>(0</a:t>
            </a:r>
            <a:r>
              <a:rPr lang="zh-CN" altLang="en-US" dirty="0" smtClean="0"/>
              <a:t> </a:t>
            </a:r>
            <a:r>
              <a:rPr lang="en-US" altLang="zh-CN" dirty="0" smtClean="0"/>
              <a:t>,</a:t>
            </a:r>
            <a:r>
              <a:rPr lang="zh-CN" altLang="en-US" dirty="0" smtClean="0"/>
              <a:t> </a:t>
            </a:r>
            <a:r>
              <a:rPr lang="en-US" altLang="zh-CN" dirty="0" smtClean="0"/>
              <a:t>1)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38899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Unbalance</a:t>
            </a:r>
            <a:r>
              <a:rPr lang="zh-CN" altLang="en-US" dirty="0"/>
              <a:t> </a:t>
            </a:r>
            <a:r>
              <a:rPr lang="en-US" altLang="zh-CN" dirty="0"/>
              <a:t>Design</a:t>
            </a:r>
            <a:r>
              <a:rPr lang="zh-CN" altLang="en-US" dirty="0"/>
              <a:t> </a:t>
            </a:r>
            <a:r>
              <a:rPr lang="en-US" altLang="zh-CN" dirty="0"/>
              <a:t>Case</a:t>
            </a:r>
            <a:r>
              <a:rPr lang="zh-CN" altLang="en-US" dirty="0"/>
              <a:t> </a:t>
            </a:r>
            <a:r>
              <a:rPr lang="en-US" altLang="zh-CN" dirty="0"/>
              <a:t>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 Set 1: </a:t>
            </a:r>
          </a:p>
          <a:p>
            <a:pPr lvl="1"/>
            <a:r>
              <a:rPr lang="el-GR" dirty="0" smtClean="0"/>
              <a:t>π</a:t>
            </a:r>
            <a:r>
              <a:rPr lang="en-US" altLang="zh-CN" baseline="-25000" dirty="0" smtClean="0"/>
              <a:t>1</a:t>
            </a:r>
            <a:r>
              <a:rPr lang="zh-CN" altLang="en-US" baseline="-25000" dirty="0" smtClean="0"/>
              <a:t>  </a:t>
            </a:r>
            <a:r>
              <a:rPr lang="zh-CN" altLang="zh-CN" dirty="0"/>
              <a:t>=</a:t>
            </a:r>
            <a:r>
              <a:rPr lang="zh-CN" altLang="en-US" dirty="0"/>
              <a:t> </a:t>
            </a:r>
            <a:r>
              <a:rPr lang="el-GR" dirty="0" smtClean="0"/>
              <a:t>π</a:t>
            </a:r>
            <a:r>
              <a:rPr lang="zh-CN" altLang="zh-CN" baseline="-25000" dirty="0" smtClean="0"/>
              <a:t>2</a:t>
            </a:r>
            <a:r>
              <a:rPr lang="en-US" altLang="zh-CN" baseline="-25000" dirty="0" smtClean="0"/>
              <a:t> </a:t>
            </a:r>
            <a:r>
              <a:rPr lang="en-US" altLang="zh-CN" dirty="0" smtClean="0"/>
              <a:t>= 0.4</a:t>
            </a:r>
          </a:p>
          <a:p>
            <a:pPr lvl="2"/>
            <a:r>
              <a:rPr lang="en-US" altLang="zh-CN" dirty="0" smtClean="0"/>
              <a:t>Size of Batch 1: p</a:t>
            </a:r>
            <a:r>
              <a:rPr lang="en-US" altLang="zh-CN" baseline="-25000" dirty="0" smtClean="0"/>
              <a:t>1</a:t>
            </a:r>
            <a:r>
              <a:rPr lang="en-US" altLang="zh-CN" dirty="0" smtClean="0"/>
              <a:t> = 0.4</a:t>
            </a:r>
          </a:p>
          <a:p>
            <a:pPr lvl="2"/>
            <a:r>
              <a:rPr lang="en-US" altLang="zh-CN" dirty="0" smtClean="0"/>
              <a:t>Size of Batch 2: p</a:t>
            </a:r>
            <a:r>
              <a:rPr lang="en-US" altLang="zh-CN" baseline="-25000" dirty="0" smtClean="0"/>
              <a:t>2</a:t>
            </a:r>
            <a:r>
              <a:rPr lang="en-US" altLang="zh-CN" dirty="0" smtClean="0"/>
              <a:t> = 0.6</a:t>
            </a:r>
          </a:p>
          <a:p>
            <a:pPr lvl="1"/>
            <a:r>
              <a:rPr lang="en-US" dirty="0" smtClean="0"/>
              <a:t>Angle(b, y) = </a:t>
            </a:r>
            <a:r>
              <a:rPr lang="en-US" altLang="zh-CN" dirty="0" smtClean="0"/>
              <a:t>9</a:t>
            </a:r>
            <a:r>
              <a:rPr lang="en-US" dirty="0" smtClean="0"/>
              <a:t>0°</a:t>
            </a:r>
          </a:p>
          <a:p>
            <a:pPr lvl="1"/>
            <a:r>
              <a:rPr lang="en-US" altLang="zh-CN" dirty="0" smtClean="0"/>
              <a:t>Batch </a:t>
            </a:r>
            <a:r>
              <a:rPr lang="en-US" altLang="zh-CN" dirty="0"/>
              <a:t>effect is additive.</a:t>
            </a:r>
            <a:r>
              <a:rPr lang="en-US" dirty="0"/>
              <a:t> </a:t>
            </a:r>
            <a:endParaRPr lang="en-US" dirty="0" smtClean="0"/>
          </a:p>
          <a:p>
            <a:pPr lvl="1"/>
            <a:r>
              <a:rPr lang="en-US" dirty="0" smtClean="0"/>
              <a:t>Angle(b, </a:t>
            </a:r>
            <a:r>
              <a:rPr lang="en-US" dirty="0" err="1" smtClean="0"/>
              <a:t>sv</a:t>
            </a:r>
            <a:r>
              <a:rPr lang="en-US" dirty="0" smtClean="0"/>
              <a:t>) = </a:t>
            </a:r>
            <a:r>
              <a:rPr lang="en-US" dirty="0" smtClean="0"/>
              <a:t>7</a:t>
            </a:r>
            <a:r>
              <a:rPr lang="en-US" dirty="0" smtClean="0"/>
              <a:t>.</a:t>
            </a:r>
            <a:r>
              <a:rPr lang="en-US" dirty="0" smtClean="0"/>
              <a:t>07</a:t>
            </a:r>
            <a:r>
              <a:rPr lang="en-US" dirty="0" smtClean="0"/>
              <a:t>°</a:t>
            </a:r>
          </a:p>
        </p:txBody>
      </p:sp>
    </p:spTree>
    <p:extLst>
      <p:ext uri="{BB962C8B-B14F-4D97-AF65-F5344CB8AC3E}">
        <p14:creationId xmlns:p14="http://schemas.microsoft.com/office/powerpoint/2010/main" val="12569214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Unbalance</a:t>
            </a:r>
            <a:r>
              <a:rPr lang="zh-CN" altLang="en-US" dirty="0" smtClean="0"/>
              <a:t> </a:t>
            </a:r>
            <a:r>
              <a:rPr lang="en-US" altLang="zh-CN" dirty="0" smtClean="0"/>
              <a:t>Design</a:t>
            </a:r>
            <a:r>
              <a:rPr lang="zh-CN" altLang="en-US" dirty="0" smtClean="0"/>
              <a:t> </a:t>
            </a:r>
            <a:r>
              <a:rPr lang="en-US" altLang="zh-CN" dirty="0" smtClean="0"/>
              <a:t>Case</a:t>
            </a:r>
            <a:r>
              <a:rPr lang="zh-CN" altLang="en-US" dirty="0" smtClean="0"/>
              <a:t> </a:t>
            </a:r>
            <a:r>
              <a:rPr lang="en-US" altLang="zh-CN" dirty="0" smtClean="0"/>
              <a:t>1: </a:t>
            </a:r>
            <a:r>
              <a:rPr lang="en-US" dirty="0" smtClean="0"/>
              <a:t>Data </a:t>
            </a:r>
            <a:r>
              <a:rPr lang="en-US" dirty="0"/>
              <a:t>Set 1</a:t>
            </a:r>
            <a:endParaRPr lang="en-US" dirty="0"/>
          </a:p>
        </p:txBody>
      </p:sp>
      <p:pic>
        <p:nvPicPr>
          <p:cNvPr id="6" name="Picture 5" descr="ubg1.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8" y="1125704"/>
            <a:ext cx="4585837" cy="5732296"/>
          </a:xfrm>
          <a:prstGeom prst="rect">
            <a:avLst/>
          </a:prstGeom>
        </p:spPr>
      </p:pic>
      <p:pic>
        <p:nvPicPr>
          <p:cNvPr id="8" name="Picture 7" descr="ubg4.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8163" y="1125704"/>
            <a:ext cx="4585837" cy="5732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435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Unbalance Design Case </a:t>
            </a:r>
            <a:r>
              <a:rPr lang="en-US" dirty="0" smtClean="0"/>
              <a:t>1: Data Set 1</a:t>
            </a:r>
            <a:endParaRPr lang="en-US" dirty="0"/>
          </a:p>
        </p:txBody>
      </p:sp>
      <p:pic>
        <p:nvPicPr>
          <p:cNvPr id="5" name="Picture 4" descr="ubg2.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12280"/>
            <a:ext cx="4628647" cy="4628647"/>
          </a:xfrm>
          <a:prstGeom prst="rect">
            <a:avLst/>
          </a:prstGeom>
        </p:spPr>
      </p:pic>
      <p:pic>
        <p:nvPicPr>
          <p:cNvPr id="6" name="Picture 5" descr="ubg3.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2055" y="1417639"/>
            <a:ext cx="4623288" cy="4623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1689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Unbalance</a:t>
            </a:r>
            <a:r>
              <a:rPr lang="zh-CN" altLang="en-US" dirty="0"/>
              <a:t> </a:t>
            </a:r>
            <a:r>
              <a:rPr lang="en-US" altLang="zh-CN" dirty="0"/>
              <a:t>Design</a:t>
            </a:r>
            <a:r>
              <a:rPr lang="zh-CN" altLang="en-US" dirty="0"/>
              <a:t> </a:t>
            </a:r>
            <a:r>
              <a:rPr lang="en-US" altLang="zh-CN" dirty="0"/>
              <a:t>Case</a:t>
            </a:r>
            <a:r>
              <a:rPr lang="zh-CN" altLang="en-US" dirty="0"/>
              <a:t> </a:t>
            </a:r>
            <a:r>
              <a:rPr lang="en-US" altLang="zh-CN" dirty="0"/>
              <a:t>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 Set 2: </a:t>
            </a:r>
          </a:p>
          <a:p>
            <a:pPr lvl="1"/>
            <a:r>
              <a:rPr lang="el-GR" dirty="0" smtClean="0"/>
              <a:t>π</a:t>
            </a:r>
            <a:r>
              <a:rPr lang="en-US" altLang="zh-CN" baseline="-25000" dirty="0" smtClean="0"/>
              <a:t>1</a:t>
            </a:r>
            <a:r>
              <a:rPr lang="zh-CN" altLang="en-US" baseline="-25000" dirty="0" smtClean="0"/>
              <a:t>  </a:t>
            </a:r>
            <a:r>
              <a:rPr lang="zh-CN" altLang="zh-CN" dirty="0"/>
              <a:t>=</a:t>
            </a:r>
            <a:r>
              <a:rPr lang="zh-CN" altLang="en-US" dirty="0"/>
              <a:t> </a:t>
            </a:r>
            <a:r>
              <a:rPr lang="el-GR" dirty="0" smtClean="0"/>
              <a:t>π</a:t>
            </a:r>
            <a:r>
              <a:rPr lang="zh-CN" altLang="zh-CN" baseline="-25000" dirty="0" smtClean="0"/>
              <a:t>2</a:t>
            </a:r>
            <a:r>
              <a:rPr lang="en-US" altLang="zh-CN" baseline="-25000" dirty="0" smtClean="0"/>
              <a:t> </a:t>
            </a:r>
            <a:r>
              <a:rPr lang="en-US" altLang="zh-CN" dirty="0" smtClean="0"/>
              <a:t>= 0.1</a:t>
            </a:r>
          </a:p>
          <a:p>
            <a:pPr lvl="2"/>
            <a:r>
              <a:rPr lang="en-US" altLang="zh-CN" dirty="0"/>
              <a:t>Size of Batch 1: p</a:t>
            </a:r>
            <a:r>
              <a:rPr lang="en-US" altLang="zh-CN" baseline="-25000" dirty="0"/>
              <a:t>1</a:t>
            </a:r>
            <a:r>
              <a:rPr lang="en-US" altLang="zh-CN" dirty="0"/>
              <a:t> = </a:t>
            </a:r>
            <a:r>
              <a:rPr lang="en-US" altLang="zh-CN" dirty="0" smtClean="0"/>
              <a:t>0.1</a:t>
            </a:r>
            <a:endParaRPr lang="en-US" altLang="zh-CN" dirty="0"/>
          </a:p>
          <a:p>
            <a:pPr lvl="2"/>
            <a:r>
              <a:rPr lang="en-US" altLang="zh-CN" dirty="0"/>
              <a:t>Size of Batch 2: p</a:t>
            </a:r>
            <a:r>
              <a:rPr lang="en-US" altLang="zh-CN" baseline="-25000" dirty="0"/>
              <a:t>2</a:t>
            </a:r>
            <a:r>
              <a:rPr lang="en-US" altLang="zh-CN" dirty="0"/>
              <a:t> = </a:t>
            </a:r>
            <a:r>
              <a:rPr lang="en-US" altLang="zh-CN" dirty="0" smtClean="0"/>
              <a:t>0.9</a:t>
            </a:r>
          </a:p>
          <a:p>
            <a:pPr lvl="1"/>
            <a:r>
              <a:rPr lang="en-US" dirty="0" smtClean="0"/>
              <a:t>Angle(b, y) = </a:t>
            </a:r>
            <a:r>
              <a:rPr lang="en-US" dirty="0" smtClean="0"/>
              <a:t>9</a:t>
            </a:r>
            <a:r>
              <a:rPr lang="en-US" dirty="0" smtClean="0"/>
              <a:t>0°</a:t>
            </a:r>
          </a:p>
          <a:p>
            <a:pPr lvl="1"/>
            <a:r>
              <a:rPr lang="en-US" altLang="zh-CN" dirty="0" smtClean="0"/>
              <a:t>Batch </a:t>
            </a:r>
            <a:r>
              <a:rPr lang="en-US" altLang="zh-CN" dirty="0"/>
              <a:t>effect is additive.</a:t>
            </a:r>
            <a:r>
              <a:rPr lang="en-US" dirty="0"/>
              <a:t> </a:t>
            </a:r>
            <a:endParaRPr lang="en-US" dirty="0" smtClean="0"/>
          </a:p>
          <a:p>
            <a:pPr lvl="1"/>
            <a:r>
              <a:rPr lang="en-US" dirty="0" smtClean="0"/>
              <a:t>Angle(b, </a:t>
            </a:r>
            <a:r>
              <a:rPr lang="en-US" dirty="0" err="1" smtClean="0"/>
              <a:t>sv</a:t>
            </a:r>
            <a:r>
              <a:rPr lang="en-US" dirty="0" smtClean="0"/>
              <a:t>) = </a:t>
            </a:r>
            <a:r>
              <a:rPr lang="en-US" altLang="zh-CN" dirty="0" smtClean="0"/>
              <a:t>10.53</a:t>
            </a:r>
            <a:r>
              <a:rPr lang="en-US" dirty="0" smtClean="0"/>
              <a:t>°</a:t>
            </a:r>
          </a:p>
        </p:txBody>
      </p:sp>
    </p:spTree>
    <p:extLst>
      <p:ext uri="{BB962C8B-B14F-4D97-AF65-F5344CB8AC3E}">
        <p14:creationId xmlns:p14="http://schemas.microsoft.com/office/powerpoint/2010/main" val="21434029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Unbalance</a:t>
            </a:r>
            <a:r>
              <a:rPr lang="zh-CN" altLang="en-US" dirty="0"/>
              <a:t> </a:t>
            </a:r>
            <a:r>
              <a:rPr lang="en-US" altLang="zh-CN" dirty="0"/>
              <a:t>Design</a:t>
            </a:r>
            <a:r>
              <a:rPr lang="zh-CN" altLang="en-US" dirty="0"/>
              <a:t> </a:t>
            </a:r>
            <a:r>
              <a:rPr lang="en-US" altLang="zh-CN" dirty="0"/>
              <a:t>Case</a:t>
            </a:r>
            <a:r>
              <a:rPr lang="zh-CN" altLang="en-US" dirty="0"/>
              <a:t> </a:t>
            </a:r>
            <a:r>
              <a:rPr lang="en-US" altLang="zh-CN" dirty="0" smtClean="0"/>
              <a:t>2: </a:t>
            </a:r>
            <a:r>
              <a:rPr lang="en-US" dirty="0"/>
              <a:t>Data Set </a:t>
            </a:r>
            <a:r>
              <a:rPr lang="en-US" dirty="0" smtClean="0"/>
              <a:t>2</a:t>
            </a:r>
            <a:endParaRPr lang="en-US" dirty="0"/>
          </a:p>
        </p:txBody>
      </p:sp>
      <p:pic>
        <p:nvPicPr>
          <p:cNvPr id="5" name="Picture 4" descr="ubg1.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39164"/>
            <a:ext cx="4495069" cy="5618836"/>
          </a:xfrm>
          <a:prstGeom prst="rect">
            <a:avLst/>
          </a:prstGeom>
        </p:spPr>
      </p:pic>
      <p:pic>
        <p:nvPicPr>
          <p:cNvPr id="6" name="Picture 5" descr="ubg4.2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931" y="1239164"/>
            <a:ext cx="4495069" cy="5618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2958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Unbalance Design Case </a:t>
            </a:r>
            <a:r>
              <a:rPr lang="en-US" dirty="0" smtClean="0"/>
              <a:t>1</a:t>
            </a:r>
            <a:r>
              <a:rPr lang="en-US" dirty="0" smtClean="0"/>
              <a:t>: </a:t>
            </a:r>
            <a:r>
              <a:rPr lang="en-US" dirty="0" smtClean="0"/>
              <a:t>Data</a:t>
            </a:r>
            <a:r>
              <a:rPr lang="zh-CN" altLang="en-US" dirty="0" smtClean="0"/>
              <a:t> </a:t>
            </a:r>
            <a:r>
              <a:rPr lang="en-US" altLang="zh-CN" dirty="0" smtClean="0"/>
              <a:t>Set</a:t>
            </a:r>
            <a:r>
              <a:rPr lang="zh-CN" altLang="en-US" dirty="0" smtClean="0"/>
              <a:t> </a:t>
            </a:r>
            <a:r>
              <a:rPr lang="zh-CN" altLang="zh-CN" dirty="0"/>
              <a:t>2</a:t>
            </a:r>
            <a:endParaRPr lang="en-US" dirty="0"/>
          </a:p>
        </p:txBody>
      </p:sp>
      <p:pic>
        <p:nvPicPr>
          <p:cNvPr id="5" name="Picture 4" descr="ubg2.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300458"/>
            <a:ext cx="4694000" cy="4694000"/>
          </a:xfrm>
          <a:prstGeom prst="rect">
            <a:avLst/>
          </a:prstGeom>
        </p:spPr>
      </p:pic>
      <p:pic>
        <p:nvPicPr>
          <p:cNvPr id="6" name="Picture 5" descr="ubg3.2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9292" y="1300458"/>
            <a:ext cx="4674708" cy="4674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2350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Unbalance Design Case </a:t>
            </a:r>
            <a:r>
              <a:rPr lang="en-US" altLang="zh-CN" dirty="0" smtClean="0"/>
              <a:t>1: Additive Batch Effect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Difference</a:t>
            </a:r>
            <a:r>
              <a:rPr lang="zh-CN" altLang="en-US" dirty="0" smtClean="0"/>
              <a:t> </a:t>
            </a:r>
            <a:r>
              <a:rPr lang="en-US" altLang="zh-CN" dirty="0" smtClean="0"/>
              <a:t>in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batch</a:t>
            </a:r>
            <a:r>
              <a:rPr lang="zh-CN" altLang="en-US" dirty="0" smtClean="0"/>
              <a:t> </a:t>
            </a:r>
            <a:r>
              <a:rPr lang="en-US" altLang="zh-CN" dirty="0" smtClean="0"/>
              <a:t>size</a:t>
            </a:r>
            <a:r>
              <a:rPr lang="zh-CN" altLang="en-US" dirty="0" smtClean="0"/>
              <a:t> </a:t>
            </a:r>
            <a:r>
              <a:rPr lang="en-US" altLang="zh-CN" dirty="0" smtClean="0"/>
              <a:t>will</a:t>
            </a:r>
            <a:r>
              <a:rPr lang="zh-CN" altLang="en-US" dirty="0" smtClean="0"/>
              <a:t> </a:t>
            </a:r>
            <a:r>
              <a:rPr lang="en-US" altLang="zh-CN" dirty="0" smtClean="0"/>
              <a:t>shift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estimation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/>
              <a:t> </a:t>
            </a:r>
            <a:r>
              <a:rPr lang="en-US" altLang="zh-CN" dirty="0" smtClean="0"/>
              <a:t>primary</a:t>
            </a:r>
            <a:r>
              <a:rPr lang="zh-CN" altLang="en-US" dirty="0" smtClean="0"/>
              <a:t> </a:t>
            </a:r>
            <a:r>
              <a:rPr lang="en-US" altLang="zh-CN" dirty="0" smtClean="0"/>
              <a:t>variable</a:t>
            </a:r>
            <a:r>
              <a:rPr lang="zh-CN" altLang="en-US" dirty="0" smtClean="0"/>
              <a:t> </a:t>
            </a:r>
            <a:r>
              <a:rPr lang="en-US" altLang="zh-CN" dirty="0" smtClean="0"/>
              <a:t>effect.</a:t>
            </a:r>
          </a:p>
          <a:p>
            <a:r>
              <a:rPr lang="en-US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SVA</a:t>
            </a:r>
            <a:r>
              <a:rPr lang="zh-CN" altLang="en-US" dirty="0" smtClean="0"/>
              <a:t> </a:t>
            </a:r>
            <a:r>
              <a:rPr lang="en-US" altLang="zh-CN" dirty="0" smtClean="0"/>
              <a:t>algorithm</a:t>
            </a:r>
            <a:r>
              <a:rPr lang="zh-CN" altLang="en-US" dirty="0" smtClean="0"/>
              <a:t> </a:t>
            </a:r>
            <a:r>
              <a:rPr lang="en-US" altLang="zh-CN" dirty="0" smtClean="0"/>
              <a:t>can</a:t>
            </a:r>
            <a:r>
              <a:rPr lang="zh-CN" altLang="en-US" dirty="0" smtClean="0"/>
              <a:t> </a:t>
            </a:r>
            <a:r>
              <a:rPr lang="en-US" altLang="zh-CN" dirty="0" smtClean="0"/>
              <a:t>not</a:t>
            </a:r>
            <a:r>
              <a:rPr lang="zh-CN" altLang="en-US" dirty="0" smtClean="0"/>
              <a:t> </a:t>
            </a:r>
            <a:r>
              <a:rPr lang="en-US" altLang="zh-CN" dirty="0" smtClean="0"/>
              <a:t>adjust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shift.</a:t>
            </a:r>
          </a:p>
          <a:p>
            <a:r>
              <a:rPr lang="en-US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SVA</a:t>
            </a:r>
            <a:r>
              <a:rPr lang="zh-CN" altLang="en-US" dirty="0" smtClean="0"/>
              <a:t> </a:t>
            </a:r>
            <a:r>
              <a:rPr lang="en-US" altLang="zh-CN" dirty="0" smtClean="0"/>
              <a:t>algorithm</a:t>
            </a:r>
            <a:r>
              <a:rPr lang="zh-CN" altLang="en-US" dirty="0" smtClean="0"/>
              <a:t> </a:t>
            </a:r>
            <a:r>
              <a:rPr lang="en-US" altLang="zh-CN" dirty="0" smtClean="0"/>
              <a:t>can</a:t>
            </a:r>
            <a:r>
              <a:rPr lang="zh-CN" altLang="en-US" dirty="0" smtClean="0"/>
              <a:t> </a:t>
            </a:r>
            <a:r>
              <a:rPr lang="en-US" altLang="zh-CN" dirty="0" smtClean="0"/>
              <a:t>find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batch</a:t>
            </a:r>
            <a:r>
              <a:rPr lang="zh-CN" altLang="en-US" dirty="0" smtClean="0"/>
              <a:t> </a:t>
            </a:r>
            <a:r>
              <a:rPr lang="en-US" altLang="zh-CN" dirty="0" smtClean="0"/>
              <a:t>vector.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60854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Unbalance</a:t>
            </a:r>
            <a:r>
              <a:rPr lang="zh-CN" altLang="en-US" dirty="0"/>
              <a:t> </a:t>
            </a:r>
            <a:r>
              <a:rPr lang="en-US" altLang="zh-CN" dirty="0"/>
              <a:t>Design</a:t>
            </a:r>
            <a:r>
              <a:rPr lang="zh-CN" altLang="en-US" dirty="0"/>
              <a:t> </a:t>
            </a:r>
            <a:r>
              <a:rPr lang="en-US" altLang="zh-CN" dirty="0"/>
              <a:t>Case</a:t>
            </a:r>
            <a:r>
              <a:rPr lang="zh-CN" altLang="en-US" dirty="0"/>
              <a:t> </a:t>
            </a:r>
            <a:r>
              <a:rPr lang="en-US" altLang="zh-CN" dirty="0"/>
              <a:t>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 Set </a:t>
            </a:r>
            <a:r>
              <a:rPr lang="en-US" dirty="0" smtClean="0"/>
              <a:t>3</a:t>
            </a:r>
            <a:r>
              <a:rPr lang="en-US" dirty="0" smtClean="0"/>
              <a:t>: </a:t>
            </a:r>
          </a:p>
          <a:p>
            <a:pPr lvl="1"/>
            <a:r>
              <a:rPr lang="el-GR" dirty="0" smtClean="0"/>
              <a:t>π</a:t>
            </a:r>
            <a:r>
              <a:rPr lang="en-US" altLang="zh-CN" baseline="-25000" dirty="0" smtClean="0"/>
              <a:t>1</a:t>
            </a:r>
            <a:r>
              <a:rPr lang="zh-CN" altLang="en-US" baseline="-25000" dirty="0" smtClean="0"/>
              <a:t>  </a:t>
            </a:r>
            <a:r>
              <a:rPr lang="zh-CN" altLang="zh-CN" dirty="0"/>
              <a:t>=</a:t>
            </a:r>
            <a:r>
              <a:rPr lang="zh-CN" altLang="en-US" dirty="0"/>
              <a:t> </a:t>
            </a:r>
            <a:r>
              <a:rPr lang="el-GR" dirty="0" smtClean="0"/>
              <a:t>π</a:t>
            </a:r>
            <a:r>
              <a:rPr lang="zh-CN" altLang="zh-CN" baseline="-25000" dirty="0" smtClean="0"/>
              <a:t>2</a:t>
            </a:r>
            <a:r>
              <a:rPr lang="en-US" altLang="zh-CN" baseline="-25000" dirty="0" smtClean="0"/>
              <a:t> </a:t>
            </a:r>
            <a:r>
              <a:rPr lang="en-US" altLang="zh-CN" dirty="0" smtClean="0"/>
              <a:t>= 0.4</a:t>
            </a:r>
          </a:p>
          <a:p>
            <a:pPr lvl="2"/>
            <a:r>
              <a:rPr lang="en-US" altLang="zh-CN" dirty="0" smtClean="0"/>
              <a:t>Size of Batch 1: p</a:t>
            </a:r>
            <a:r>
              <a:rPr lang="en-US" altLang="zh-CN" baseline="-25000" dirty="0" smtClean="0"/>
              <a:t>1</a:t>
            </a:r>
            <a:r>
              <a:rPr lang="en-US" altLang="zh-CN" dirty="0" smtClean="0"/>
              <a:t> = 0.4</a:t>
            </a:r>
          </a:p>
          <a:p>
            <a:pPr lvl="2"/>
            <a:r>
              <a:rPr lang="en-US" altLang="zh-CN" dirty="0" smtClean="0"/>
              <a:t>Size of Batch 2: p</a:t>
            </a:r>
            <a:r>
              <a:rPr lang="en-US" altLang="zh-CN" baseline="-25000" dirty="0" smtClean="0"/>
              <a:t>2</a:t>
            </a:r>
            <a:r>
              <a:rPr lang="en-US" altLang="zh-CN" dirty="0" smtClean="0"/>
              <a:t> = 0.6</a:t>
            </a:r>
          </a:p>
          <a:p>
            <a:pPr lvl="1"/>
            <a:r>
              <a:rPr lang="en-US" dirty="0" smtClean="0"/>
              <a:t>Angle(b, y) = </a:t>
            </a:r>
            <a:r>
              <a:rPr lang="en-US" dirty="0" smtClean="0"/>
              <a:t>9</a:t>
            </a:r>
            <a:r>
              <a:rPr lang="en-US" dirty="0" smtClean="0"/>
              <a:t>0°</a:t>
            </a:r>
          </a:p>
          <a:p>
            <a:pPr lvl="1"/>
            <a:r>
              <a:rPr lang="en-US" altLang="zh-CN" dirty="0" smtClean="0"/>
              <a:t>Batch </a:t>
            </a:r>
            <a:r>
              <a:rPr lang="en-US" altLang="zh-CN" dirty="0"/>
              <a:t>effect </a:t>
            </a:r>
            <a:r>
              <a:rPr lang="en-US" altLang="zh-CN" dirty="0" smtClean="0"/>
              <a:t>is</a:t>
            </a:r>
            <a:r>
              <a:rPr lang="zh-CN" altLang="en-US" dirty="0" smtClean="0"/>
              <a:t> </a:t>
            </a:r>
            <a:r>
              <a:rPr lang="en-US" altLang="zh-CN" dirty="0" smtClean="0"/>
              <a:t>multipl</a:t>
            </a:r>
            <a:r>
              <a:rPr lang="en-US" altLang="zh-CN" dirty="0" smtClean="0"/>
              <a:t>icative</a:t>
            </a:r>
            <a:r>
              <a:rPr lang="en-US" altLang="zh-CN" dirty="0"/>
              <a:t>.</a:t>
            </a:r>
            <a:r>
              <a:rPr lang="en-US" dirty="0"/>
              <a:t> </a:t>
            </a:r>
            <a:endParaRPr lang="en-US" dirty="0" smtClean="0"/>
          </a:p>
          <a:p>
            <a:pPr lvl="1"/>
            <a:r>
              <a:rPr lang="en-US" dirty="0" smtClean="0"/>
              <a:t>Angle(b, </a:t>
            </a:r>
            <a:r>
              <a:rPr lang="en-US" dirty="0" err="1" smtClean="0"/>
              <a:t>sv</a:t>
            </a:r>
            <a:r>
              <a:rPr lang="en-US" dirty="0" smtClean="0"/>
              <a:t>) = </a:t>
            </a:r>
            <a:r>
              <a:rPr lang="en-US" altLang="zh-CN" dirty="0" smtClean="0"/>
              <a:t>68.93</a:t>
            </a:r>
            <a:r>
              <a:rPr lang="en-US" dirty="0" smtClean="0"/>
              <a:t>°</a:t>
            </a:r>
          </a:p>
        </p:txBody>
      </p:sp>
    </p:spTree>
    <p:extLst>
      <p:ext uri="{BB962C8B-B14F-4D97-AF65-F5344CB8AC3E}">
        <p14:creationId xmlns:p14="http://schemas.microsoft.com/office/powerpoint/2010/main" val="3827851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Review of Surrogate Variable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overall goal of SVA is to provide a more accurate and reproducible parsing of signal and noise in the analysis of an expression study when EH is present.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10634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Unbalance</a:t>
            </a:r>
            <a:r>
              <a:rPr lang="zh-CN" altLang="en-US" dirty="0"/>
              <a:t> </a:t>
            </a:r>
            <a:r>
              <a:rPr lang="en-US" altLang="zh-CN" dirty="0"/>
              <a:t>Design</a:t>
            </a:r>
            <a:r>
              <a:rPr lang="zh-CN" altLang="en-US" dirty="0"/>
              <a:t> </a:t>
            </a:r>
            <a:r>
              <a:rPr lang="en-US" altLang="zh-CN" dirty="0"/>
              <a:t>Case</a:t>
            </a:r>
            <a:r>
              <a:rPr lang="zh-CN" altLang="en-US" dirty="0"/>
              <a:t> </a:t>
            </a:r>
            <a:r>
              <a:rPr lang="en-US" altLang="zh-CN" dirty="0" smtClean="0"/>
              <a:t>1</a:t>
            </a:r>
            <a:r>
              <a:rPr lang="en-US" altLang="zh-CN" dirty="0" smtClean="0"/>
              <a:t>: Data Set 3</a:t>
            </a:r>
            <a:endParaRPr lang="en-US" dirty="0"/>
          </a:p>
        </p:txBody>
      </p:sp>
      <p:pic>
        <p:nvPicPr>
          <p:cNvPr id="9" name="Picture 8" descr="ubg1.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17638"/>
            <a:ext cx="4352290" cy="5440362"/>
          </a:xfrm>
          <a:prstGeom prst="rect">
            <a:avLst/>
          </a:prstGeom>
        </p:spPr>
      </p:pic>
      <p:pic>
        <p:nvPicPr>
          <p:cNvPr id="10" name="Picture 9" descr="ubg4.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1710" y="1417638"/>
            <a:ext cx="4352290" cy="5440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4136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Unbalance</a:t>
            </a:r>
            <a:r>
              <a:rPr lang="zh-CN" altLang="en-US" dirty="0"/>
              <a:t> </a:t>
            </a:r>
            <a:r>
              <a:rPr lang="en-US" altLang="zh-CN" dirty="0"/>
              <a:t>Design</a:t>
            </a:r>
            <a:r>
              <a:rPr lang="zh-CN" altLang="en-US" dirty="0"/>
              <a:t> </a:t>
            </a:r>
            <a:r>
              <a:rPr lang="en-US" altLang="zh-CN" dirty="0"/>
              <a:t>Case</a:t>
            </a:r>
            <a:r>
              <a:rPr lang="zh-CN" altLang="en-US" dirty="0"/>
              <a:t> </a:t>
            </a:r>
            <a:r>
              <a:rPr lang="en-US" altLang="zh-CN" dirty="0"/>
              <a:t>1: Data Set 3</a:t>
            </a:r>
            <a:endParaRPr lang="en-US" dirty="0"/>
          </a:p>
        </p:txBody>
      </p:sp>
      <p:pic>
        <p:nvPicPr>
          <p:cNvPr id="3" name="Picture 2" descr="ubg2.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17638"/>
            <a:ext cx="4406434" cy="4406434"/>
          </a:xfrm>
          <a:prstGeom prst="rect">
            <a:avLst/>
          </a:prstGeom>
        </p:spPr>
      </p:pic>
      <p:pic>
        <p:nvPicPr>
          <p:cNvPr id="4" name="Picture 3" descr="ubg3.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2596" y="1412668"/>
            <a:ext cx="4411404" cy="4411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5853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Unbalance</a:t>
            </a:r>
            <a:r>
              <a:rPr lang="zh-CN" altLang="en-US" dirty="0"/>
              <a:t> </a:t>
            </a:r>
            <a:r>
              <a:rPr lang="en-US" altLang="zh-CN" dirty="0"/>
              <a:t>Design</a:t>
            </a:r>
            <a:r>
              <a:rPr lang="zh-CN" altLang="en-US" dirty="0"/>
              <a:t> </a:t>
            </a:r>
            <a:r>
              <a:rPr lang="en-US" altLang="zh-CN" dirty="0"/>
              <a:t>Case</a:t>
            </a:r>
            <a:r>
              <a:rPr lang="zh-CN" altLang="en-US" dirty="0"/>
              <a:t> </a:t>
            </a:r>
            <a:r>
              <a:rPr lang="en-US" altLang="zh-CN" dirty="0"/>
              <a:t>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 Set </a:t>
            </a:r>
            <a:r>
              <a:rPr lang="en-US" dirty="0" smtClean="0"/>
              <a:t>4</a:t>
            </a:r>
            <a:r>
              <a:rPr lang="en-US" dirty="0" smtClean="0"/>
              <a:t>: </a:t>
            </a:r>
          </a:p>
          <a:p>
            <a:pPr lvl="1"/>
            <a:r>
              <a:rPr lang="el-GR" dirty="0" smtClean="0"/>
              <a:t>π</a:t>
            </a:r>
            <a:r>
              <a:rPr lang="en-US" altLang="zh-CN" baseline="-25000" dirty="0" smtClean="0"/>
              <a:t>1</a:t>
            </a:r>
            <a:r>
              <a:rPr lang="zh-CN" altLang="en-US" baseline="-25000" dirty="0" smtClean="0"/>
              <a:t>  </a:t>
            </a:r>
            <a:r>
              <a:rPr lang="zh-CN" altLang="zh-CN" dirty="0"/>
              <a:t>=</a:t>
            </a:r>
            <a:r>
              <a:rPr lang="zh-CN" altLang="en-US" dirty="0"/>
              <a:t> </a:t>
            </a:r>
            <a:r>
              <a:rPr lang="el-GR" dirty="0" smtClean="0"/>
              <a:t>π</a:t>
            </a:r>
            <a:r>
              <a:rPr lang="zh-CN" altLang="zh-CN" baseline="-25000" dirty="0" smtClean="0"/>
              <a:t>2</a:t>
            </a:r>
            <a:r>
              <a:rPr lang="en-US" altLang="zh-CN" baseline="-25000" dirty="0" smtClean="0"/>
              <a:t> </a:t>
            </a:r>
            <a:r>
              <a:rPr lang="en-US" altLang="zh-CN" dirty="0" smtClean="0"/>
              <a:t>= 0.1</a:t>
            </a:r>
          </a:p>
          <a:p>
            <a:pPr lvl="2"/>
            <a:r>
              <a:rPr lang="en-US" altLang="zh-CN" dirty="0"/>
              <a:t>Size of Batch 1: p</a:t>
            </a:r>
            <a:r>
              <a:rPr lang="en-US" altLang="zh-CN" baseline="-25000" dirty="0"/>
              <a:t>1</a:t>
            </a:r>
            <a:r>
              <a:rPr lang="en-US" altLang="zh-CN" dirty="0"/>
              <a:t> = </a:t>
            </a:r>
            <a:r>
              <a:rPr lang="en-US" altLang="zh-CN" dirty="0" smtClean="0"/>
              <a:t>0.1</a:t>
            </a:r>
            <a:endParaRPr lang="en-US" altLang="zh-CN" dirty="0"/>
          </a:p>
          <a:p>
            <a:pPr lvl="2"/>
            <a:r>
              <a:rPr lang="en-US" altLang="zh-CN" dirty="0"/>
              <a:t>Size of Batch 2: p</a:t>
            </a:r>
            <a:r>
              <a:rPr lang="en-US" altLang="zh-CN" baseline="-25000" dirty="0"/>
              <a:t>2</a:t>
            </a:r>
            <a:r>
              <a:rPr lang="en-US" altLang="zh-CN" dirty="0"/>
              <a:t> = </a:t>
            </a:r>
            <a:r>
              <a:rPr lang="en-US" altLang="zh-CN" dirty="0" smtClean="0"/>
              <a:t>0.9</a:t>
            </a:r>
          </a:p>
          <a:p>
            <a:pPr lvl="1"/>
            <a:r>
              <a:rPr lang="en-US" dirty="0" smtClean="0"/>
              <a:t>Angle(b, y) = </a:t>
            </a:r>
            <a:r>
              <a:rPr lang="en-US" dirty="0" smtClean="0"/>
              <a:t>9</a:t>
            </a:r>
            <a:r>
              <a:rPr lang="en-US" dirty="0" smtClean="0"/>
              <a:t>0°</a:t>
            </a:r>
          </a:p>
          <a:p>
            <a:pPr lvl="1"/>
            <a:r>
              <a:rPr lang="en-US" altLang="zh-CN" dirty="0" smtClean="0"/>
              <a:t>Batch </a:t>
            </a:r>
            <a:r>
              <a:rPr lang="en-US" altLang="zh-CN" dirty="0"/>
              <a:t>effect is </a:t>
            </a:r>
            <a:r>
              <a:rPr lang="en-US" altLang="zh-CN" dirty="0" smtClean="0"/>
              <a:t>multiplicative</a:t>
            </a:r>
            <a:r>
              <a:rPr lang="en-US" altLang="zh-CN" dirty="0"/>
              <a:t>.</a:t>
            </a:r>
            <a:r>
              <a:rPr lang="en-US" dirty="0"/>
              <a:t> </a:t>
            </a:r>
            <a:endParaRPr lang="en-US" dirty="0" smtClean="0"/>
          </a:p>
          <a:p>
            <a:pPr lvl="1"/>
            <a:r>
              <a:rPr lang="en-US" dirty="0" smtClean="0"/>
              <a:t>Angle(b, </a:t>
            </a:r>
            <a:r>
              <a:rPr lang="en-US" dirty="0" err="1" smtClean="0"/>
              <a:t>sv</a:t>
            </a:r>
            <a:r>
              <a:rPr lang="en-US" dirty="0" smtClean="0"/>
              <a:t>) = </a:t>
            </a:r>
            <a:r>
              <a:rPr lang="en-US" dirty="0" smtClean="0"/>
              <a:t>67.47</a:t>
            </a:r>
            <a:r>
              <a:rPr lang="en-US" dirty="0" smtClean="0"/>
              <a:t>°</a:t>
            </a:r>
          </a:p>
        </p:txBody>
      </p:sp>
    </p:spTree>
    <p:extLst>
      <p:ext uri="{BB962C8B-B14F-4D97-AF65-F5344CB8AC3E}">
        <p14:creationId xmlns:p14="http://schemas.microsoft.com/office/powerpoint/2010/main" val="25342094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Unbalance</a:t>
            </a:r>
            <a:r>
              <a:rPr lang="zh-CN" altLang="en-US" dirty="0"/>
              <a:t> </a:t>
            </a:r>
            <a:r>
              <a:rPr lang="en-US" altLang="zh-CN" dirty="0"/>
              <a:t>Design</a:t>
            </a:r>
            <a:r>
              <a:rPr lang="zh-CN" altLang="en-US" dirty="0"/>
              <a:t> </a:t>
            </a:r>
            <a:r>
              <a:rPr lang="en-US" altLang="zh-CN" dirty="0"/>
              <a:t>Case</a:t>
            </a:r>
            <a:r>
              <a:rPr lang="zh-CN" altLang="en-US" dirty="0"/>
              <a:t> </a:t>
            </a:r>
            <a:r>
              <a:rPr lang="en-US" altLang="zh-CN" dirty="0"/>
              <a:t>1: Data Set </a:t>
            </a:r>
            <a:r>
              <a:rPr lang="en-US" altLang="zh-CN" dirty="0" smtClean="0"/>
              <a:t>4</a:t>
            </a:r>
            <a:endParaRPr lang="en-US" dirty="0"/>
          </a:p>
        </p:txBody>
      </p:sp>
      <p:pic>
        <p:nvPicPr>
          <p:cNvPr id="4" name="Picture 3" descr="ubg1.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17638"/>
            <a:ext cx="4352290" cy="5440362"/>
          </a:xfrm>
          <a:prstGeom prst="rect">
            <a:avLst/>
          </a:prstGeom>
        </p:spPr>
      </p:pic>
      <p:pic>
        <p:nvPicPr>
          <p:cNvPr id="5" name="Picture 4" descr="ubg4.2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1710" y="1417638"/>
            <a:ext cx="4352290" cy="5440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9433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Unbalance</a:t>
            </a:r>
            <a:r>
              <a:rPr lang="zh-CN" altLang="en-US" dirty="0"/>
              <a:t> </a:t>
            </a:r>
            <a:r>
              <a:rPr lang="en-US" altLang="zh-CN" dirty="0"/>
              <a:t>Design</a:t>
            </a:r>
            <a:r>
              <a:rPr lang="zh-CN" altLang="en-US" dirty="0"/>
              <a:t> </a:t>
            </a:r>
            <a:r>
              <a:rPr lang="en-US" altLang="zh-CN" dirty="0"/>
              <a:t>Case</a:t>
            </a:r>
            <a:r>
              <a:rPr lang="zh-CN" altLang="en-US" dirty="0"/>
              <a:t> </a:t>
            </a:r>
            <a:r>
              <a:rPr lang="en-US" altLang="zh-CN" dirty="0"/>
              <a:t>1: Data Set 4</a:t>
            </a:r>
            <a:endParaRPr lang="en-US" dirty="0"/>
          </a:p>
        </p:txBody>
      </p:sp>
      <p:pic>
        <p:nvPicPr>
          <p:cNvPr id="3" name="Picture 2" descr="ubg2.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17638"/>
            <a:ext cx="4737566" cy="4737566"/>
          </a:xfrm>
          <a:prstGeom prst="rect">
            <a:avLst/>
          </a:prstGeom>
        </p:spPr>
      </p:pic>
      <p:pic>
        <p:nvPicPr>
          <p:cNvPr id="4" name="Picture 3" descr="ubg3.2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6434" y="1417638"/>
            <a:ext cx="4737566" cy="4737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2399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Unbalance</a:t>
            </a:r>
            <a:r>
              <a:rPr lang="zh-CN" altLang="en-US" dirty="0"/>
              <a:t> </a:t>
            </a:r>
            <a:r>
              <a:rPr lang="en-US" altLang="zh-CN" dirty="0"/>
              <a:t>Design</a:t>
            </a:r>
            <a:r>
              <a:rPr lang="zh-CN" altLang="en-US" dirty="0"/>
              <a:t> </a:t>
            </a:r>
            <a:r>
              <a:rPr lang="en-US" altLang="zh-CN" dirty="0"/>
              <a:t>Case</a:t>
            </a:r>
            <a:r>
              <a:rPr lang="zh-CN" altLang="en-US" dirty="0"/>
              <a:t> </a:t>
            </a:r>
            <a:r>
              <a:rPr lang="en-US" altLang="zh-CN" dirty="0" smtClean="0"/>
              <a:t>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 Set 1: </a:t>
            </a:r>
          </a:p>
          <a:p>
            <a:pPr lvl="1"/>
            <a:r>
              <a:rPr lang="el-GR" dirty="0" smtClean="0"/>
              <a:t>π</a:t>
            </a:r>
            <a:r>
              <a:rPr lang="en-US" altLang="zh-CN" baseline="-25000" dirty="0" smtClean="0"/>
              <a:t>1</a:t>
            </a:r>
            <a:r>
              <a:rPr lang="zh-CN" altLang="en-US" baseline="-25000" dirty="0" smtClean="0"/>
              <a:t> </a:t>
            </a:r>
            <a:r>
              <a:rPr lang="en-US" altLang="zh-CN" dirty="0" smtClean="0"/>
              <a:t>=</a:t>
            </a:r>
            <a:r>
              <a:rPr lang="zh-CN" altLang="en-US" baseline="-25000" dirty="0" smtClean="0"/>
              <a:t> </a:t>
            </a:r>
            <a:r>
              <a:rPr lang="en-US" altLang="zh-CN" dirty="0" smtClean="0"/>
              <a:t>0.6,</a:t>
            </a:r>
            <a:r>
              <a:rPr lang="zh-CN" altLang="en-US" dirty="0" smtClean="0"/>
              <a:t> </a:t>
            </a:r>
            <a:r>
              <a:rPr lang="el-GR" dirty="0" smtClean="0"/>
              <a:t>π</a:t>
            </a:r>
            <a:r>
              <a:rPr lang="zh-CN" altLang="zh-CN" baseline="-25000" dirty="0" smtClean="0"/>
              <a:t>2</a:t>
            </a:r>
            <a:r>
              <a:rPr lang="en-US" altLang="zh-CN" baseline="-25000" dirty="0" smtClean="0"/>
              <a:t> </a:t>
            </a:r>
            <a:r>
              <a:rPr lang="en-US" altLang="zh-CN" dirty="0" smtClean="0"/>
              <a:t>= 0.4</a:t>
            </a:r>
          </a:p>
          <a:p>
            <a:pPr lvl="2"/>
            <a:r>
              <a:rPr lang="en-US" altLang="zh-CN" dirty="0" smtClean="0"/>
              <a:t>Size of Batch 1: p</a:t>
            </a:r>
            <a:r>
              <a:rPr lang="en-US" altLang="zh-CN" baseline="-25000" dirty="0" smtClean="0"/>
              <a:t>1</a:t>
            </a:r>
            <a:r>
              <a:rPr lang="en-US" altLang="zh-CN" dirty="0" smtClean="0"/>
              <a:t> = 0.</a:t>
            </a:r>
            <a:r>
              <a:rPr lang="en-US" altLang="zh-CN" dirty="0" smtClean="0"/>
              <a:t>5</a:t>
            </a:r>
            <a:endParaRPr lang="en-US" altLang="zh-CN" dirty="0" smtClean="0"/>
          </a:p>
          <a:p>
            <a:pPr lvl="2"/>
            <a:r>
              <a:rPr lang="en-US" altLang="zh-CN" dirty="0" smtClean="0"/>
              <a:t>Size of Batch 2: p</a:t>
            </a:r>
            <a:r>
              <a:rPr lang="en-US" altLang="zh-CN" baseline="-25000" dirty="0" smtClean="0"/>
              <a:t>2</a:t>
            </a:r>
            <a:r>
              <a:rPr lang="en-US" altLang="zh-CN" dirty="0" smtClean="0"/>
              <a:t> = 0.</a:t>
            </a:r>
            <a:r>
              <a:rPr lang="en-US" altLang="zh-CN" dirty="0" smtClean="0"/>
              <a:t>5</a:t>
            </a:r>
            <a:endParaRPr lang="en-US" altLang="zh-CN" dirty="0" smtClean="0"/>
          </a:p>
          <a:p>
            <a:pPr lvl="1"/>
            <a:r>
              <a:rPr lang="en-US" dirty="0" smtClean="0"/>
              <a:t>Angle(b, y) = </a:t>
            </a:r>
            <a:r>
              <a:rPr lang="en-US" altLang="zh-CN" dirty="0" smtClean="0"/>
              <a:t>78.46</a:t>
            </a:r>
            <a:r>
              <a:rPr lang="en-US" dirty="0" smtClean="0"/>
              <a:t>°</a:t>
            </a:r>
          </a:p>
          <a:p>
            <a:pPr lvl="1"/>
            <a:r>
              <a:rPr lang="en-US" altLang="zh-CN" dirty="0" smtClean="0"/>
              <a:t>Batch </a:t>
            </a:r>
            <a:r>
              <a:rPr lang="en-US" altLang="zh-CN" dirty="0"/>
              <a:t>effect is additive.</a:t>
            </a:r>
            <a:r>
              <a:rPr lang="en-US" dirty="0"/>
              <a:t> </a:t>
            </a:r>
            <a:endParaRPr lang="en-US" dirty="0" smtClean="0"/>
          </a:p>
          <a:p>
            <a:pPr lvl="1"/>
            <a:r>
              <a:rPr lang="en-US" dirty="0" smtClean="0"/>
              <a:t>Angle(b, </a:t>
            </a:r>
            <a:r>
              <a:rPr lang="en-US" dirty="0" err="1" smtClean="0"/>
              <a:t>sv</a:t>
            </a:r>
            <a:r>
              <a:rPr lang="en-US" dirty="0" smtClean="0"/>
              <a:t>) = </a:t>
            </a:r>
            <a:r>
              <a:rPr lang="en-US" altLang="zh-CN" dirty="0" smtClean="0"/>
              <a:t>5</a:t>
            </a:r>
            <a:r>
              <a:rPr lang="en-US" dirty="0" smtClean="0"/>
              <a:t>.</a:t>
            </a:r>
            <a:r>
              <a:rPr lang="en-US" altLang="zh-CN" dirty="0" smtClean="0"/>
              <a:t>84</a:t>
            </a:r>
            <a:r>
              <a:rPr lang="en-US" dirty="0" smtClean="0"/>
              <a:t>°</a:t>
            </a:r>
          </a:p>
        </p:txBody>
      </p:sp>
    </p:spTree>
    <p:extLst>
      <p:ext uri="{BB962C8B-B14F-4D97-AF65-F5344CB8AC3E}">
        <p14:creationId xmlns:p14="http://schemas.microsoft.com/office/powerpoint/2010/main" val="39867228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Unbalance Design Case </a:t>
            </a:r>
            <a:r>
              <a:rPr lang="en-US" altLang="zh-CN" dirty="0" smtClean="0"/>
              <a:t>2</a:t>
            </a:r>
            <a:r>
              <a:rPr lang="en-US" altLang="zh-CN" dirty="0" smtClean="0"/>
              <a:t>: Data Set 1</a:t>
            </a:r>
            <a:endParaRPr lang="en-US" dirty="0"/>
          </a:p>
        </p:txBody>
      </p:sp>
      <p:pic>
        <p:nvPicPr>
          <p:cNvPr id="4" name="Picture 3" descr="ubg1.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92696"/>
            <a:ext cx="4532243" cy="5665304"/>
          </a:xfrm>
          <a:prstGeom prst="rect">
            <a:avLst/>
          </a:prstGeom>
        </p:spPr>
      </p:pic>
      <p:pic>
        <p:nvPicPr>
          <p:cNvPr id="5" name="Picture 4" descr="ubg4.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2243" y="1192696"/>
            <a:ext cx="4532243" cy="5665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7864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Unbalance Design Case </a:t>
            </a:r>
            <a:r>
              <a:rPr lang="en-US" altLang="zh-CN" dirty="0" smtClean="0"/>
              <a:t>2</a:t>
            </a:r>
            <a:r>
              <a:rPr lang="en-US" altLang="zh-CN" dirty="0" smtClean="0"/>
              <a:t>:</a:t>
            </a:r>
            <a:r>
              <a:rPr lang="zh-CN" altLang="en-US" dirty="0" smtClean="0"/>
              <a:t> </a:t>
            </a:r>
            <a:r>
              <a:rPr lang="en-US" altLang="zh-CN" dirty="0" smtClean="0"/>
              <a:t>Data</a:t>
            </a:r>
            <a:r>
              <a:rPr lang="zh-CN" altLang="en-US" dirty="0" smtClean="0"/>
              <a:t> </a:t>
            </a:r>
            <a:r>
              <a:rPr lang="en-US" altLang="zh-CN" dirty="0" smtClean="0"/>
              <a:t>Set</a:t>
            </a:r>
            <a:r>
              <a:rPr lang="zh-CN" altLang="en-US" dirty="0" smtClean="0"/>
              <a:t> </a:t>
            </a:r>
            <a:r>
              <a:rPr lang="en-US" altLang="zh-CN" dirty="0" smtClean="0"/>
              <a:t>1</a:t>
            </a:r>
            <a:endParaRPr lang="en-US" dirty="0"/>
          </a:p>
        </p:txBody>
      </p:sp>
      <p:pic>
        <p:nvPicPr>
          <p:cNvPr id="5" name="Picture 4" descr="ubg2.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17638"/>
            <a:ext cx="4576819" cy="4576819"/>
          </a:xfrm>
          <a:prstGeom prst="rect">
            <a:avLst/>
          </a:prstGeom>
        </p:spPr>
      </p:pic>
      <p:pic>
        <p:nvPicPr>
          <p:cNvPr id="6" name="Picture 5" descr="ubg3.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3566" y="1417638"/>
            <a:ext cx="4581777" cy="4581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4586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Unbalance</a:t>
            </a:r>
            <a:r>
              <a:rPr lang="zh-CN" altLang="en-US" dirty="0"/>
              <a:t> </a:t>
            </a:r>
            <a:r>
              <a:rPr lang="en-US" altLang="zh-CN" dirty="0"/>
              <a:t>Design</a:t>
            </a:r>
            <a:r>
              <a:rPr lang="zh-CN" altLang="en-US" dirty="0"/>
              <a:t> </a:t>
            </a:r>
            <a:r>
              <a:rPr lang="en-US" altLang="zh-CN" dirty="0"/>
              <a:t>Case</a:t>
            </a:r>
            <a:r>
              <a:rPr lang="zh-CN" altLang="en-US" dirty="0"/>
              <a:t> </a:t>
            </a:r>
            <a:r>
              <a:rPr lang="en-US" altLang="zh-CN" dirty="0" smtClean="0"/>
              <a:t>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 Set </a:t>
            </a:r>
            <a:r>
              <a:rPr lang="en-US" dirty="0" smtClean="0"/>
              <a:t>2</a:t>
            </a:r>
            <a:r>
              <a:rPr lang="en-US" dirty="0" smtClean="0"/>
              <a:t>: </a:t>
            </a:r>
          </a:p>
          <a:p>
            <a:pPr lvl="1"/>
            <a:r>
              <a:rPr lang="el-GR" dirty="0" smtClean="0"/>
              <a:t>π</a:t>
            </a:r>
            <a:r>
              <a:rPr lang="en-US" altLang="zh-CN" baseline="-25000" dirty="0" smtClean="0"/>
              <a:t>1</a:t>
            </a:r>
            <a:r>
              <a:rPr lang="zh-CN" altLang="en-US" baseline="-25000" dirty="0" smtClean="0"/>
              <a:t> </a:t>
            </a:r>
            <a:r>
              <a:rPr lang="en-US" altLang="zh-CN" dirty="0" smtClean="0"/>
              <a:t>=</a:t>
            </a:r>
            <a:r>
              <a:rPr lang="zh-CN" altLang="en-US" baseline="-25000" dirty="0" smtClean="0"/>
              <a:t> </a:t>
            </a:r>
            <a:r>
              <a:rPr lang="en-US" altLang="zh-CN" dirty="0" smtClean="0"/>
              <a:t>0.9,</a:t>
            </a:r>
            <a:r>
              <a:rPr lang="zh-CN" altLang="en-US" dirty="0" smtClean="0"/>
              <a:t> </a:t>
            </a:r>
            <a:r>
              <a:rPr lang="el-GR" dirty="0" smtClean="0"/>
              <a:t>π</a:t>
            </a:r>
            <a:r>
              <a:rPr lang="zh-CN" altLang="zh-CN" baseline="-25000" dirty="0" smtClean="0"/>
              <a:t>2</a:t>
            </a:r>
            <a:r>
              <a:rPr lang="en-US" altLang="zh-CN" baseline="-25000" dirty="0" smtClean="0"/>
              <a:t> </a:t>
            </a:r>
            <a:r>
              <a:rPr lang="en-US" altLang="zh-CN" dirty="0" smtClean="0"/>
              <a:t>= 0.</a:t>
            </a:r>
            <a:r>
              <a:rPr lang="en-US" altLang="zh-CN" dirty="0" smtClean="0"/>
              <a:t>1</a:t>
            </a:r>
            <a:endParaRPr lang="en-US" altLang="zh-CN" dirty="0" smtClean="0"/>
          </a:p>
          <a:p>
            <a:pPr lvl="2"/>
            <a:r>
              <a:rPr lang="en-US" altLang="zh-CN" dirty="0" smtClean="0"/>
              <a:t>Size of Batch 1: p</a:t>
            </a:r>
            <a:r>
              <a:rPr lang="en-US" altLang="zh-CN" baseline="-25000" dirty="0" smtClean="0"/>
              <a:t>1</a:t>
            </a:r>
            <a:r>
              <a:rPr lang="en-US" altLang="zh-CN" dirty="0" smtClean="0"/>
              <a:t> = 0.</a:t>
            </a:r>
            <a:r>
              <a:rPr lang="en-US" altLang="zh-CN" dirty="0" smtClean="0"/>
              <a:t>5</a:t>
            </a:r>
            <a:endParaRPr lang="en-US" altLang="zh-CN" dirty="0" smtClean="0"/>
          </a:p>
          <a:p>
            <a:pPr lvl="2"/>
            <a:r>
              <a:rPr lang="en-US" altLang="zh-CN" dirty="0" smtClean="0"/>
              <a:t>Size of Batch 2: p</a:t>
            </a:r>
            <a:r>
              <a:rPr lang="en-US" altLang="zh-CN" baseline="-25000" dirty="0" smtClean="0"/>
              <a:t>2</a:t>
            </a:r>
            <a:r>
              <a:rPr lang="en-US" altLang="zh-CN" dirty="0" smtClean="0"/>
              <a:t> = 0.</a:t>
            </a:r>
            <a:r>
              <a:rPr lang="en-US" altLang="zh-CN" dirty="0" smtClean="0"/>
              <a:t>5</a:t>
            </a:r>
            <a:endParaRPr lang="en-US" altLang="zh-CN" dirty="0" smtClean="0"/>
          </a:p>
          <a:p>
            <a:pPr lvl="1"/>
            <a:r>
              <a:rPr lang="en-US" dirty="0" smtClean="0"/>
              <a:t>Angle(b, y) </a:t>
            </a:r>
            <a:r>
              <a:rPr lang="en-US" altLang="zh-CN" dirty="0" smtClean="0"/>
              <a:t>= 36.87</a:t>
            </a:r>
            <a:r>
              <a:rPr lang="en-US" dirty="0" smtClean="0"/>
              <a:t>°</a:t>
            </a:r>
          </a:p>
          <a:p>
            <a:pPr lvl="1"/>
            <a:r>
              <a:rPr lang="en-US" altLang="zh-CN" dirty="0" smtClean="0"/>
              <a:t>Batch </a:t>
            </a:r>
            <a:r>
              <a:rPr lang="en-US" altLang="zh-CN" dirty="0"/>
              <a:t>effect is additive.</a:t>
            </a:r>
            <a:r>
              <a:rPr lang="en-US" dirty="0"/>
              <a:t> </a:t>
            </a:r>
            <a:endParaRPr lang="en-US" dirty="0" smtClean="0"/>
          </a:p>
          <a:p>
            <a:pPr lvl="1"/>
            <a:r>
              <a:rPr lang="en-US" dirty="0" smtClean="0"/>
              <a:t>Angle(b, </a:t>
            </a:r>
            <a:r>
              <a:rPr lang="en-US" dirty="0" err="1" smtClean="0"/>
              <a:t>sv</a:t>
            </a:r>
            <a:r>
              <a:rPr lang="en-US" dirty="0" smtClean="0"/>
              <a:t>) </a:t>
            </a:r>
            <a:r>
              <a:rPr lang="en-US" altLang="zh-CN" dirty="0" smtClean="0"/>
              <a:t>=</a:t>
            </a:r>
            <a:r>
              <a:rPr lang="zh-CN" altLang="en-US" dirty="0" smtClean="0"/>
              <a:t> </a:t>
            </a:r>
            <a:r>
              <a:rPr lang="en-US" altLang="zh-CN" dirty="0" smtClean="0"/>
              <a:t>82</a:t>
            </a:r>
            <a:r>
              <a:rPr lang="en-US" dirty="0" smtClean="0"/>
              <a:t>.</a:t>
            </a:r>
            <a:r>
              <a:rPr lang="zh-CN" altLang="zh-CN" dirty="0" smtClean="0"/>
              <a:t>6</a:t>
            </a:r>
            <a:r>
              <a:rPr lang="en-US" altLang="zh-CN" dirty="0" smtClean="0"/>
              <a:t>9</a:t>
            </a:r>
            <a:r>
              <a:rPr lang="en-US" dirty="0" smtClean="0"/>
              <a:t>°</a:t>
            </a:r>
          </a:p>
        </p:txBody>
      </p:sp>
    </p:spTree>
    <p:extLst>
      <p:ext uri="{BB962C8B-B14F-4D97-AF65-F5344CB8AC3E}">
        <p14:creationId xmlns:p14="http://schemas.microsoft.com/office/powerpoint/2010/main" val="31925639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Unbalance Design Case </a:t>
            </a:r>
            <a:r>
              <a:rPr lang="en-US" altLang="zh-CN" dirty="0" smtClean="0"/>
              <a:t>2</a:t>
            </a:r>
            <a:r>
              <a:rPr lang="en-US" altLang="zh-CN" dirty="0" smtClean="0"/>
              <a:t>:</a:t>
            </a:r>
            <a:r>
              <a:rPr lang="zh-CN" altLang="en-US" dirty="0" smtClean="0"/>
              <a:t> </a:t>
            </a:r>
            <a:r>
              <a:rPr lang="en-US" altLang="zh-CN" dirty="0" smtClean="0"/>
              <a:t>Data</a:t>
            </a:r>
            <a:r>
              <a:rPr lang="zh-CN" altLang="en-US" dirty="0" smtClean="0"/>
              <a:t> </a:t>
            </a:r>
            <a:r>
              <a:rPr lang="en-US" altLang="zh-CN" dirty="0" smtClean="0"/>
              <a:t>Set</a:t>
            </a:r>
            <a:r>
              <a:rPr lang="zh-CN" altLang="en-US" dirty="0" smtClean="0"/>
              <a:t> </a:t>
            </a:r>
            <a:r>
              <a:rPr lang="en-US" altLang="zh-CN" dirty="0" smtClean="0"/>
              <a:t>2</a:t>
            </a:r>
            <a:endParaRPr lang="en-US" dirty="0"/>
          </a:p>
        </p:txBody>
      </p:sp>
      <p:pic>
        <p:nvPicPr>
          <p:cNvPr id="4" name="Picture 3" descr="ubg1.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17638"/>
            <a:ext cx="4352290" cy="5440362"/>
          </a:xfrm>
          <a:prstGeom prst="rect">
            <a:avLst/>
          </a:prstGeom>
        </p:spPr>
      </p:pic>
      <p:pic>
        <p:nvPicPr>
          <p:cNvPr id="5" name="Picture 4" descr="ubg4.2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1710" y="1417638"/>
            <a:ext cx="4352290" cy="5440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5002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Review of Surrogate Variable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Step 1: Detect the surrogate variable</a:t>
            </a:r>
          </a:p>
          <a:p>
            <a:pPr lvl="1"/>
            <a:r>
              <a:rPr lang="en-US" dirty="0" smtClean="0"/>
              <a:t> Remove the signal due to the primary variable of interest to obtain a residual expression matrix.</a:t>
            </a:r>
          </a:p>
          <a:p>
            <a:pPr lvl="1"/>
            <a:r>
              <a:rPr lang="en-US" dirty="0" smtClean="0"/>
              <a:t>Apply a decomposition to the residual expression matrix to identify signatures of EH (Expression Heterogeneity).</a:t>
            </a:r>
          </a:p>
          <a:p>
            <a:pPr lvl="1"/>
            <a:r>
              <a:rPr lang="en-US" dirty="0" smtClean="0"/>
              <a:t>Use a statistical test to determine the singular vectors that represent significantly more variation than would be expected by chance.</a:t>
            </a:r>
          </a:p>
          <a:p>
            <a:pPr marL="0" indent="0">
              <a:buNone/>
            </a:pPr>
            <a:r>
              <a:rPr lang="en-US" dirty="0" smtClean="0"/>
              <a:t>To ensure that the surrogate variables indeed estimate EH and not the signal.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05300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Unbalance Design Case </a:t>
            </a:r>
            <a:r>
              <a:rPr lang="en-US" altLang="zh-CN" dirty="0" smtClean="0"/>
              <a:t>2</a:t>
            </a:r>
            <a:r>
              <a:rPr lang="zh-CN" altLang="en-US" dirty="0" smtClean="0"/>
              <a:t>: </a:t>
            </a:r>
            <a:r>
              <a:rPr lang="en-US" altLang="zh-CN" dirty="0" smtClean="0"/>
              <a:t>Data</a:t>
            </a:r>
            <a:r>
              <a:rPr lang="zh-CN" altLang="en-US" dirty="0" smtClean="0"/>
              <a:t> </a:t>
            </a:r>
            <a:r>
              <a:rPr lang="en-US" altLang="zh-CN" dirty="0" smtClean="0"/>
              <a:t>Set</a:t>
            </a:r>
            <a:r>
              <a:rPr lang="zh-CN" altLang="en-US" dirty="0" smtClean="0"/>
              <a:t> </a:t>
            </a:r>
            <a:r>
              <a:rPr lang="en-US" altLang="zh-CN" dirty="0" smtClean="0"/>
              <a:t>2</a:t>
            </a:r>
            <a:endParaRPr lang="en-US" dirty="0"/>
          </a:p>
        </p:txBody>
      </p:sp>
      <p:pic>
        <p:nvPicPr>
          <p:cNvPr id="5" name="Picture 4" descr="ubg2.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417639"/>
            <a:ext cx="4607798" cy="4607798"/>
          </a:xfrm>
          <a:prstGeom prst="rect">
            <a:avLst/>
          </a:prstGeom>
        </p:spPr>
      </p:pic>
      <p:pic>
        <p:nvPicPr>
          <p:cNvPr id="6" name="Picture 5" descr="ubg3.2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6200" y="1417638"/>
            <a:ext cx="4607799" cy="4607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8538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Unbalance Design Case </a:t>
            </a:r>
            <a:r>
              <a:rPr lang="en-US" altLang="zh-CN" dirty="0" smtClean="0"/>
              <a:t>2</a:t>
            </a:r>
            <a:r>
              <a:rPr lang="en-US" altLang="zh-CN" dirty="0" smtClean="0"/>
              <a:t>: Additive Batch Effect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Positive</a:t>
            </a:r>
            <a:r>
              <a:rPr lang="zh-CN" altLang="en-US" dirty="0" smtClean="0"/>
              <a:t> </a:t>
            </a:r>
            <a:r>
              <a:rPr lang="en-US" altLang="zh-CN" dirty="0"/>
              <a:t>c</a:t>
            </a:r>
            <a:r>
              <a:rPr lang="en-US" dirty="0" smtClean="0"/>
              <a:t>orrelation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between</a:t>
            </a:r>
            <a:r>
              <a:rPr lang="zh-CN" altLang="en-US" dirty="0" smtClean="0"/>
              <a:t> </a:t>
            </a:r>
            <a:r>
              <a:rPr lang="en-US" altLang="zh-CN" dirty="0" smtClean="0"/>
              <a:t>batch</a:t>
            </a:r>
            <a:r>
              <a:rPr lang="zh-CN" altLang="en-US" dirty="0" smtClean="0"/>
              <a:t> </a:t>
            </a:r>
            <a:r>
              <a:rPr lang="en-US" altLang="zh-CN" dirty="0" smtClean="0"/>
              <a:t>vector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primary</a:t>
            </a:r>
            <a:r>
              <a:rPr lang="zh-CN" altLang="en-US" dirty="0" smtClean="0"/>
              <a:t> </a:t>
            </a:r>
            <a:r>
              <a:rPr lang="en-US" altLang="zh-CN" dirty="0" smtClean="0"/>
              <a:t>variable</a:t>
            </a:r>
            <a:r>
              <a:rPr lang="zh-CN" altLang="en-US" dirty="0" smtClean="0"/>
              <a:t> </a:t>
            </a:r>
            <a:r>
              <a:rPr lang="en-US" altLang="zh-CN" dirty="0" smtClean="0"/>
              <a:t>vector</a:t>
            </a:r>
            <a:r>
              <a:rPr lang="zh-CN" altLang="en-US" dirty="0" smtClean="0"/>
              <a:t> </a:t>
            </a:r>
            <a:r>
              <a:rPr lang="en-US" altLang="zh-CN" dirty="0" smtClean="0"/>
              <a:t>will</a:t>
            </a:r>
            <a:r>
              <a:rPr lang="zh-CN" altLang="en-US" dirty="0" smtClean="0"/>
              <a:t> </a:t>
            </a:r>
            <a:r>
              <a:rPr lang="en-US" altLang="zh-CN" dirty="0" smtClean="0"/>
              <a:t>amplify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estimation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/>
              <a:t> </a:t>
            </a:r>
            <a:r>
              <a:rPr lang="en-US" altLang="zh-CN" dirty="0" smtClean="0"/>
              <a:t>primary</a:t>
            </a:r>
            <a:r>
              <a:rPr lang="zh-CN" altLang="en-US" dirty="0" smtClean="0"/>
              <a:t> </a:t>
            </a:r>
            <a:r>
              <a:rPr lang="en-US" altLang="zh-CN" dirty="0" smtClean="0"/>
              <a:t>variable</a:t>
            </a:r>
            <a:r>
              <a:rPr lang="zh-CN" altLang="en-US" dirty="0" smtClean="0"/>
              <a:t> </a:t>
            </a:r>
            <a:r>
              <a:rPr lang="en-US" altLang="zh-CN" dirty="0" smtClean="0"/>
              <a:t>effect.</a:t>
            </a:r>
          </a:p>
          <a:p>
            <a:r>
              <a:rPr lang="en-US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SVA</a:t>
            </a:r>
            <a:r>
              <a:rPr lang="zh-CN" altLang="en-US" dirty="0" smtClean="0"/>
              <a:t> </a:t>
            </a:r>
            <a:r>
              <a:rPr lang="en-US" altLang="zh-CN" dirty="0" smtClean="0"/>
              <a:t>algorithm</a:t>
            </a:r>
            <a:r>
              <a:rPr lang="zh-CN" altLang="en-US" dirty="0" smtClean="0"/>
              <a:t> </a:t>
            </a:r>
            <a:r>
              <a:rPr lang="en-US" altLang="zh-CN" dirty="0" smtClean="0"/>
              <a:t>can</a:t>
            </a:r>
            <a:r>
              <a:rPr lang="zh-CN" altLang="en-US" dirty="0" smtClean="0"/>
              <a:t> </a:t>
            </a:r>
            <a:r>
              <a:rPr lang="en-US" altLang="zh-CN" dirty="0" smtClean="0"/>
              <a:t>adjust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amplification.</a:t>
            </a:r>
          </a:p>
          <a:p>
            <a:r>
              <a:rPr lang="en-US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SVA</a:t>
            </a:r>
            <a:r>
              <a:rPr lang="zh-CN" altLang="en-US" dirty="0" smtClean="0"/>
              <a:t> </a:t>
            </a:r>
            <a:r>
              <a:rPr lang="en-US" altLang="zh-CN" dirty="0" smtClean="0"/>
              <a:t>algorithm</a:t>
            </a:r>
            <a:r>
              <a:rPr lang="zh-CN" altLang="en-US" dirty="0" smtClean="0"/>
              <a:t> </a:t>
            </a:r>
            <a:r>
              <a:rPr lang="en-US" altLang="zh-CN" dirty="0" smtClean="0"/>
              <a:t>can</a:t>
            </a:r>
            <a:r>
              <a:rPr lang="zh-CN" altLang="en-US" dirty="0" smtClean="0"/>
              <a:t> </a:t>
            </a:r>
            <a:r>
              <a:rPr lang="en-US" altLang="zh-CN" dirty="0" smtClean="0"/>
              <a:t>find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batch</a:t>
            </a:r>
            <a:r>
              <a:rPr lang="zh-CN" altLang="en-US" dirty="0" smtClean="0"/>
              <a:t> </a:t>
            </a:r>
            <a:r>
              <a:rPr lang="en-US" altLang="zh-CN" dirty="0" smtClean="0"/>
              <a:t>vector.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15805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Unbalance</a:t>
            </a:r>
            <a:r>
              <a:rPr lang="zh-CN" altLang="en-US" dirty="0"/>
              <a:t> </a:t>
            </a:r>
            <a:r>
              <a:rPr lang="en-US" altLang="zh-CN" dirty="0"/>
              <a:t>Design</a:t>
            </a:r>
            <a:r>
              <a:rPr lang="zh-CN" altLang="en-US" dirty="0"/>
              <a:t> </a:t>
            </a:r>
            <a:r>
              <a:rPr lang="en-US" altLang="zh-CN" dirty="0"/>
              <a:t>Case</a:t>
            </a:r>
            <a:r>
              <a:rPr lang="zh-CN" altLang="en-US" dirty="0"/>
              <a:t> </a:t>
            </a:r>
            <a:r>
              <a:rPr lang="en-US" altLang="zh-CN" dirty="0" smtClean="0"/>
              <a:t>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 Set </a:t>
            </a:r>
            <a:r>
              <a:rPr lang="en-US" dirty="0" smtClean="0"/>
              <a:t>3</a:t>
            </a:r>
            <a:r>
              <a:rPr lang="en-US" dirty="0" smtClean="0"/>
              <a:t>: </a:t>
            </a:r>
          </a:p>
          <a:p>
            <a:pPr lvl="1"/>
            <a:r>
              <a:rPr lang="el-GR" dirty="0" smtClean="0"/>
              <a:t>π</a:t>
            </a:r>
            <a:r>
              <a:rPr lang="en-US" altLang="zh-CN" baseline="-25000" dirty="0" smtClean="0"/>
              <a:t>1</a:t>
            </a:r>
            <a:r>
              <a:rPr lang="zh-CN" altLang="en-US" baseline="-25000" dirty="0" smtClean="0"/>
              <a:t> </a:t>
            </a:r>
            <a:r>
              <a:rPr lang="en-US" altLang="zh-CN" dirty="0" smtClean="0"/>
              <a:t>=</a:t>
            </a:r>
            <a:r>
              <a:rPr lang="zh-CN" altLang="en-US" baseline="-25000" dirty="0" smtClean="0"/>
              <a:t> </a:t>
            </a:r>
            <a:r>
              <a:rPr lang="en-US" altLang="zh-CN" dirty="0" smtClean="0"/>
              <a:t>0.6,</a:t>
            </a:r>
            <a:r>
              <a:rPr lang="zh-CN" altLang="en-US" dirty="0" smtClean="0"/>
              <a:t> </a:t>
            </a:r>
            <a:r>
              <a:rPr lang="el-GR" dirty="0" smtClean="0"/>
              <a:t>π</a:t>
            </a:r>
            <a:r>
              <a:rPr lang="zh-CN" altLang="zh-CN" baseline="-25000" dirty="0" smtClean="0"/>
              <a:t>2</a:t>
            </a:r>
            <a:r>
              <a:rPr lang="en-US" altLang="zh-CN" baseline="-25000" dirty="0" smtClean="0"/>
              <a:t> </a:t>
            </a:r>
            <a:r>
              <a:rPr lang="en-US" altLang="zh-CN" dirty="0" smtClean="0"/>
              <a:t>= 0.4</a:t>
            </a:r>
          </a:p>
          <a:p>
            <a:pPr lvl="2"/>
            <a:r>
              <a:rPr lang="en-US" altLang="zh-CN" dirty="0" smtClean="0"/>
              <a:t>Size of Batch 1: p</a:t>
            </a:r>
            <a:r>
              <a:rPr lang="en-US" altLang="zh-CN" baseline="-25000" dirty="0" smtClean="0"/>
              <a:t>1</a:t>
            </a:r>
            <a:r>
              <a:rPr lang="en-US" altLang="zh-CN" dirty="0" smtClean="0"/>
              <a:t> = 0.</a:t>
            </a:r>
            <a:r>
              <a:rPr lang="en-US" altLang="zh-CN" dirty="0" smtClean="0"/>
              <a:t>5</a:t>
            </a:r>
            <a:endParaRPr lang="en-US" altLang="zh-CN" dirty="0" smtClean="0"/>
          </a:p>
          <a:p>
            <a:pPr lvl="2"/>
            <a:r>
              <a:rPr lang="en-US" altLang="zh-CN" dirty="0" smtClean="0"/>
              <a:t>Size of Batch 2: p</a:t>
            </a:r>
            <a:r>
              <a:rPr lang="en-US" altLang="zh-CN" baseline="-25000" dirty="0" smtClean="0"/>
              <a:t>2</a:t>
            </a:r>
            <a:r>
              <a:rPr lang="en-US" altLang="zh-CN" dirty="0" smtClean="0"/>
              <a:t> = 0.</a:t>
            </a:r>
            <a:r>
              <a:rPr lang="en-US" altLang="zh-CN" dirty="0" smtClean="0"/>
              <a:t>5</a:t>
            </a:r>
            <a:endParaRPr lang="en-US" altLang="zh-CN" dirty="0" smtClean="0"/>
          </a:p>
          <a:p>
            <a:pPr lvl="1"/>
            <a:r>
              <a:rPr lang="en-US" dirty="0" smtClean="0"/>
              <a:t>Angle(b, y) = </a:t>
            </a:r>
            <a:r>
              <a:rPr lang="en-US" altLang="zh-CN" dirty="0" smtClean="0"/>
              <a:t>78.46</a:t>
            </a:r>
            <a:r>
              <a:rPr lang="en-US" dirty="0" smtClean="0"/>
              <a:t>°</a:t>
            </a:r>
          </a:p>
          <a:p>
            <a:pPr lvl="1"/>
            <a:r>
              <a:rPr lang="en-US" altLang="zh-CN" dirty="0" smtClean="0"/>
              <a:t>Batch </a:t>
            </a:r>
            <a:r>
              <a:rPr lang="en-US" altLang="zh-CN" dirty="0"/>
              <a:t>effect is </a:t>
            </a:r>
            <a:r>
              <a:rPr lang="en-US" altLang="zh-CN" dirty="0" smtClean="0"/>
              <a:t>multiplicative</a:t>
            </a:r>
            <a:r>
              <a:rPr lang="en-US" altLang="zh-CN" dirty="0"/>
              <a:t>.</a:t>
            </a:r>
            <a:r>
              <a:rPr lang="en-US" dirty="0"/>
              <a:t> </a:t>
            </a:r>
            <a:endParaRPr lang="en-US" dirty="0" smtClean="0"/>
          </a:p>
          <a:p>
            <a:pPr lvl="1"/>
            <a:r>
              <a:rPr lang="en-US" dirty="0" smtClean="0"/>
              <a:t>Angle(b, </a:t>
            </a:r>
            <a:r>
              <a:rPr lang="en-US" dirty="0" err="1" smtClean="0"/>
              <a:t>sv</a:t>
            </a:r>
            <a:r>
              <a:rPr lang="en-US" dirty="0" smtClean="0"/>
              <a:t>) = </a:t>
            </a:r>
            <a:r>
              <a:rPr lang="en-US" dirty="0" smtClean="0"/>
              <a:t>62.52</a:t>
            </a:r>
            <a:r>
              <a:rPr lang="en-US" dirty="0" smtClean="0"/>
              <a:t>°</a:t>
            </a:r>
          </a:p>
        </p:txBody>
      </p:sp>
    </p:spTree>
    <p:extLst>
      <p:ext uri="{BB962C8B-B14F-4D97-AF65-F5344CB8AC3E}">
        <p14:creationId xmlns:p14="http://schemas.microsoft.com/office/powerpoint/2010/main" val="36577389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Unbalance Design Case </a:t>
            </a:r>
            <a:r>
              <a:rPr lang="en-US" altLang="zh-CN" dirty="0"/>
              <a:t>2</a:t>
            </a:r>
            <a:r>
              <a:rPr lang="zh-CN" altLang="en-US" dirty="0"/>
              <a:t>: 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Set</a:t>
            </a:r>
            <a:r>
              <a:rPr lang="zh-CN" altLang="en-US" dirty="0"/>
              <a:t> </a:t>
            </a:r>
            <a:r>
              <a:rPr lang="en-US" altLang="zh-CN" dirty="0"/>
              <a:t>3</a:t>
            </a:r>
            <a:endParaRPr lang="en-US" dirty="0"/>
          </a:p>
        </p:txBody>
      </p:sp>
      <p:pic>
        <p:nvPicPr>
          <p:cNvPr id="3" name="Picture 2" descr="ubg1.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17638"/>
            <a:ext cx="4352290" cy="5440362"/>
          </a:xfrm>
          <a:prstGeom prst="rect">
            <a:avLst/>
          </a:prstGeom>
        </p:spPr>
      </p:pic>
      <p:pic>
        <p:nvPicPr>
          <p:cNvPr id="4" name="Picture 3" descr="ubg4.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6910" y="1417638"/>
            <a:ext cx="4327089" cy="5408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8961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Unbalance Design Case </a:t>
            </a:r>
            <a:r>
              <a:rPr lang="en-US" altLang="zh-CN" dirty="0"/>
              <a:t>2</a:t>
            </a:r>
            <a:r>
              <a:rPr lang="zh-CN" altLang="en-US" dirty="0"/>
              <a:t>: 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 smtClean="0"/>
              <a:t>Set</a:t>
            </a:r>
            <a:r>
              <a:rPr lang="zh-CN" altLang="en-US" dirty="0" smtClean="0"/>
              <a:t> </a:t>
            </a:r>
            <a:r>
              <a:rPr lang="en-US" altLang="zh-CN" dirty="0"/>
              <a:t>3</a:t>
            </a:r>
            <a:r>
              <a:rPr lang="zh-CN" altLang="en-US" dirty="0" smtClean="0"/>
              <a:t> </a:t>
            </a:r>
            <a:endParaRPr lang="en-US" dirty="0"/>
          </a:p>
        </p:txBody>
      </p:sp>
      <p:pic>
        <p:nvPicPr>
          <p:cNvPr id="3" name="Picture 2" descr="ubg2.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17638"/>
            <a:ext cx="4669757" cy="4669757"/>
          </a:xfrm>
          <a:prstGeom prst="rect">
            <a:avLst/>
          </a:prstGeom>
        </p:spPr>
      </p:pic>
      <p:pic>
        <p:nvPicPr>
          <p:cNvPr id="4" name="Picture 3" descr="ubg3.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3804" y="1417638"/>
            <a:ext cx="4690196" cy="4690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1254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Unbalance</a:t>
            </a:r>
            <a:r>
              <a:rPr lang="zh-CN" altLang="en-US" dirty="0"/>
              <a:t> </a:t>
            </a:r>
            <a:r>
              <a:rPr lang="en-US" altLang="zh-CN" dirty="0"/>
              <a:t>Design</a:t>
            </a:r>
            <a:r>
              <a:rPr lang="zh-CN" altLang="en-US" dirty="0"/>
              <a:t> </a:t>
            </a:r>
            <a:r>
              <a:rPr lang="en-US" altLang="zh-CN" dirty="0"/>
              <a:t>Case</a:t>
            </a:r>
            <a:r>
              <a:rPr lang="zh-CN" altLang="en-US" dirty="0"/>
              <a:t> </a:t>
            </a:r>
            <a:r>
              <a:rPr lang="en-US" altLang="zh-CN" dirty="0" smtClean="0"/>
              <a:t>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 Set </a:t>
            </a:r>
            <a:r>
              <a:rPr lang="en-US" dirty="0"/>
              <a:t>4</a:t>
            </a:r>
            <a:r>
              <a:rPr lang="en-US" dirty="0" smtClean="0"/>
              <a:t>: </a:t>
            </a:r>
          </a:p>
          <a:p>
            <a:pPr lvl="1"/>
            <a:r>
              <a:rPr lang="el-GR" dirty="0" smtClean="0"/>
              <a:t>π</a:t>
            </a:r>
            <a:r>
              <a:rPr lang="en-US" altLang="zh-CN" baseline="-25000" dirty="0" smtClean="0"/>
              <a:t>1</a:t>
            </a:r>
            <a:r>
              <a:rPr lang="zh-CN" altLang="en-US" baseline="-25000" dirty="0" smtClean="0"/>
              <a:t> </a:t>
            </a:r>
            <a:r>
              <a:rPr lang="en-US" altLang="zh-CN" dirty="0" smtClean="0"/>
              <a:t>=</a:t>
            </a:r>
            <a:r>
              <a:rPr lang="zh-CN" altLang="en-US" baseline="-25000" dirty="0" smtClean="0"/>
              <a:t> </a:t>
            </a:r>
            <a:r>
              <a:rPr lang="en-US" altLang="zh-CN" dirty="0" smtClean="0"/>
              <a:t>0.9,</a:t>
            </a:r>
            <a:r>
              <a:rPr lang="zh-CN" altLang="en-US" dirty="0" smtClean="0"/>
              <a:t> </a:t>
            </a:r>
            <a:r>
              <a:rPr lang="el-GR" dirty="0" smtClean="0"/>
              <a:t>π</a:t>
            </a:r>
            <a:r>
              <a:rPr lang="zh-CN" altLang="zh-CN" baseline="-25000" dirty="0" smtClean="0"/>
              <a:t>2</a:t>
            </a:r>
            <a:r>
              <a:rPr lang="en-US" altLang="zh-CN" baseline="-25000" dirty="0" smtClean="0"/>
              <a:t> </a:t>
            </a:r>
            <a:r>
              <a:rPr lang="en-US" altLang="zh-CN" dirty="0" smtClean="0"/>
              <a:t>= 0.</a:t>
            </a:r>
            <a:r>
              <a:rPr lang="en-US" altLang="zh-CN" dirty="0" smtClean="0"/>
              <a:t>1</a:t>
            </a:r>
            <a:endParaRPr lang="en-US" altLang="zh-CN" dirty="0" smtClean="0"/>
          </a:p>
          <a:p>
            <a:pPr lvl="2"/>
            <a:r>
              <a:rPr lang="en-US" altLang="zh-CN" dirty="0" smtClean="0"/>
              <a:t>Size of Batch 1: p</a:t>
            </a:r>
            <a:r>
              <a:rPr lang="en-US" altLang="zh-CN" baseline="-25000" dirty="0" smtClean="0"/>
              <a:t>1</a:t>
            </a:r>
            <a:r>
              <a:rPr lang="en-US" altLang="zh-CN" dirty="0" smtClean="0"/>
              <a:t> = 0.</a:t>
            </a:r>
            <a:r>
              <a:rPr lang="en-US" altLang="zh-CN" dirty="0" smtClean="0"/>
              <a:t>5</a:t>
            </a:r>
            <a:endParaRPr lang="en-US" altLang="zh-CN" dirty="0" smtClean="0"/>
          </a:p>
          <a:p>
            <a:pPr lvl="2"/>
            <a:r>
              <a:rPr lang="en-US" altLang="zh-CN" dirty="0" smtClean="0"/>
              <a:t>Size of Batch 2: p</a:t>
            </a:r>
            <a:r>
              <a:rPr lang="en-US" altLang="zh-CN" baseline="-25000" dirty="0" smtClean="0"/>
              <a:t>2</a:t>
            </a:r>
            <a:r>
              <a:rPr lang="en-US" altLang="zh-CN" dirty="0" smtClean="0"/>
              <a:t> = 0.</a:t>
            </a:r>
            <a:r>
              <a:rPr lang="en-US" altLang="zh-CN" dirty="0" smtClean="0"/>
              <a:t>5</a:t>
            </a:r>
            <a:endParaRPr lang="en-US" altLang="zh-CN" dirty="0" smtClean="0"/>
          </a:p>
          <a:p>
            <a:pPr lvl="1"/>
            <a:r>
              <a:rPr lang="en-US" dirty="0" smtClean="0"/>
              <a:t>Angle(b, y) </a:t>
            </a:r>
            <a:r>
              <a:rPr lang="en-US" altLang="zh-CN" dirty="0" smtClean="0"/>
              <a:t>= 36.87</a:t>
            </a:r>
            <a:r>
              <a:rPr lang="en-US" dirty="0" smtClean="0"/>
              <a:t>°</a:t>
            </a:r>
          </a:p>
          <a:p>
            <a:pPr lvl="1"/>
            <a:r>
              <a:rPr lang="en-US" altLang="zh-CN" dirty="0" smtClean="0"/>
              <a:t>Batch </a:t>
            </a:r>
            <a:r>
              <a:rPr lang="en-US" altLang="zh-CN" dirty="0"/>
              <a:t>effect is </a:t>
            </a:r>
            <a:r>
              <a:rPr lang="en-US" altLang="zh-CN" dirty="0" smtClean="0"/>
              <a:t>multiplicative</a:t>
            </a:r>
            <a:r>
              <a:rPr lang="en-US" altLang="zh-CN" dirty="0"/>
              <a:t>.</a:t>
            </a:r>
            <a:r>
              <a:rPr lang="en-US" dirty="0"/>
              <a:t> </a:t>
            </a:r>
            <a:endParaRPr lang="en-US" dirty="0" smtClean="0"/>
          </a:p>
          <a:p>
            <a:pPr lvl="1"/>
            <a:r>
              <a:rPr lang="en-US" dirty="0" smtClean="0"/>
              <a:t>Angle(b, </a:t>
            </a:r>
            <a:r>
              <a:rPr lang="en-US" dirty="0" err="1" smtClean="0"/>
              <a:t>sv</a:t>
            </a:r>
            <a:r>
              <a:rPr lang="en-US" dirty="0" smtClean="0"/>
              <a:t>) </a:t>
            </a:r>
            <a:r>
              <a:rPr lang="en-US" altLang="zh-CN" dirty="0" smtClean="0"/>
              <a:t>=</a:t>
            </a:r>
            <a:r>
              <a:rPr lang="zh-CN" altLang="en-US" dirty="0" smtClean="0"/>
              <a:t> </a:t>
            </a:r>
            <a:r>
              <a:rPr lang="en-US" altLang="zh-CN" dirty="0" smtClean="0"/>
              <a:t>87.30</a:t>
            </a:r>
            <a:r>
              <a:rPr lang="en-US" dirty="0" smtClean="0"/>
              <a:t>°</a:t>
            </a:r>
            <a:r>
              <a:rPr lang="en-US" altLang="zh-CN" dirty="0" smtClean="0"/>
              <a:t>,</a:t>
            </a:r>
            <a:r>
              <a:rPr lang="zh-CN" altLang="en-US" dirty="0" smtClean="0"/>
              <a:t> </a:t>
            </a:r>
            <a:r>
              <a:rPr lang="en-US" altLang="zh-CN" dirty="0" smtClean="0"/>
              <a:t>8</a:t>
            </a:r>
            <a:r>
              <a:rPr lang="en-US" altLang="zh-CN" dirty="0" smtClean="0"/>
              <a:t>8</a:t>
            </a:r>
            <a:r>
              <a:rPr lang="en-US" altLang="zh-CN" dirty="0" smtClean="0"/>
              <a:t>.</a:t>
            </a:r>
            <a:r>
              <a:rPr lang="en-US" altLang="zh-CN" dirty="0" smtClean="0"/>
              <a:t>8</a:t>
            </a:r>
            <a:r>
              <a:rPr lang="en-US" altLang="zh-CN" dirty="0" smtClean="0"/>
              <a:t>3</a:t>
            </a:r>
            <a:r>
              <a:rPr lang="en-US" dirty="0" smtClean="0"/>
              <a:t>°</a:t>
            </a:r>
            <a:r>
              <a:rPr lang="en-US" altLang="zh-CN" dirty="0" smtClean="0"/>
              <a:t>,</a:t>
            </a:r>
            <a:r>
              <a:rPr lang="zh-CN" altLang="en-US" dirty="0" smtClean="0"/>
              <a:t> </a:t>
            </a:r>
            <a:r>
              <a:rPr lang="en-US" altLang="zh-CN" dirty="0" smtClean="0"/>
              <a:t>8</a:t>
            </a:r>
            <a:r>
              <a:rPr lang="en-US" altLang="zh-CN" dirty="0" smtClean="0"/>
              <a:t>8</a:t>
            </a:r>
            <a:r>
              <a:rPr lang="en-US" altLang="zh-CN" dirty="0" smtClean="0"/>
              <a:t>.</a:t>
            </a:r>
            <a:r>
              <a:rPr lang="en-US" altLang="zh-CN" dirty="0" smtClean="0"/>
              <a:t>65</a:t>
            </a:r>
            <a:r>
              <a:rPr lang="en-US" dirty="0" smtClean="0"/>
              <a:t>°</a:t>
            </a:r>
          </a:p>
        </p:txBody>
      </p:sp>
    </p:spTree>
    <p:extLst>
      <p:ext uri="{BB962C8B-B14F-4D97-AF65-F5344CB8AC3E}">
        <p14:creationId xmlns:p14="http://schemas.microsoft.com/office/powerpoint/2010/main" val="26250090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Unbalance Design Case </a:t>
            </a:r>
            <a:r>
              <a:rPr lang="en-US" altLang="zh-CN" dirty="0"/>
              <a:t>2</a:t>
            </a:r>
            <a:r>
              <a:rPr lang="zh-CN" altLang="en-US" dirty="0"/>
              <a:t>: 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Set</a:t>
            </a:r>
            <a:r>
              <a:rPr lang="zh-CN" altLang="en-US" dirty="0"/>
              <a:t> </a:t>
            </a:r>
            <a:r>
              <a:rPr lang="en-US" altLang="zh-CN" dirty="0"/>
              <a:t>4</a:t>
            </a:r>
            <a:endParaRPr lang="en-US" dirty="0"/>
          </a:p>
        </p:txBody>
      </p:sp>
      <p:pic>
        <p:nvPicPr>
          <p:cNvPr id="3" name="Picture 2" descr="ubg1.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200784"/>
            <a:ext cx="4525773" cy="5657216"/>
          </a:xfrm>
          <a:prstGeom prst="rect">
            <a:avLst/>
          </a:prstGeom>
        </p:spPr>
      </p:pic>
      <p:pic>
        <p:nvPicPr>
          <p:cNvPr id="7" name="Picture 6" descr="ubg4.2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1710" y="1417638"/>
            <a:ext cx="4352290" cy="5440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59146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Unbalance Design Case </a:t>
            </a:r>
            <a:r>
              <a:rPr lang="en-US" altLang="zh-CN" dirty="0"/>
              <a:t>2</a:t>
            </a:r>
            <a:r>
              <a:rPr lang="zh-CN" altLang="en-US" dirty="0"/>
              <a:t>: 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 smtClean="0"/>
              <a:t>Set</a:t>
            </a:r>
            <a:r>
              <a:rPr lang="zh-CN" altLang="en-US" dirty="0" smtClean="0"/>
              <a:t> </a:t>
            </a:r>
            <a:r>
              <a:rPr lang="en-US" altLang="zh-CN" dirty="0" smtClean="0"/>
              <a:t>4</a:t>
            </a:r>
            <a:r>
              <a:rPr lang="zh-CN" altLang="en-US" dirty="0" smtClean="0"/>
              <a:t> </a:t>
            </a:r>
            <a:endParaRPr lang="en-US" dirty="0"/>
          </a:p>
        </p:txBody>
      </p:sp>
      <p:pic>
        <p:nvPicPr>
          <p:cNvPr id="3" name="Picture 2" descr="ubg3.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8492" y="1417638"/>
            <a:ext cx="4435508" cy="4435508"/>
          </a:xfrm>
          <a:prstGeom prst="rect">
            <a:avLst/>
          </a:prstGeom>
        </p:spPr>
      </p:pic>
      <p:pic>
        <p:nvPicPr>
          <p:cNvPr id="4" name="Picture 3" descr="ubg2.2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17638"/>
            <a:ext cx="4435508" cy="4435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11275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Unbalance</a:t>
            </a:r>
            <a:r>
              <a:rPr lang="zh-CN" altLang="en-US" dirty="0"/>
              <a:t> </a:t>
            </a:r>
            <a:r>
              <a:rPr lang="en-US" altLang="zh-CN" dirty="0"/>
              <a:t>Design</a:t>
            </a:r>
            <a:r>
              <a:rPr lang="zh-CN" altLang="en-US" dirty="0"/>
              <a:t> </a:t>
            </a:r>
            <a:r>
              <a:rPr lang="en-US" altLang="zh-CN" dirty="0" smtClean="0"/>
              <a:t>Case</a:t>
            </a:r>
            <a:r>
              <a:rPr lang="zh-CN" altLang="en-US" dirty="0" smtClean="0"/>
              <a:t> </a:t>
            </a:r>
            <a:r>
              <a:rPr lang="en-US" altLang="zh-CN" dirty="0" smtClean="0"/>
              <a:t>3</a:t>
            </a:r>
            <a:r>
              <a:rPr lang="zh-CN" alt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 Set </a:t>
            </a:r>
            <a:r>
              <a:rPr lang="en-US" dirty="0" smtClean="0"/>
              <a:t>1</a:t>
            </a:r>
            <a:r>
              <a:rPr lang="en-US" dirty="0" smtClean="0"/>
              <a:t>: </a:t>
            </a:r>
          </a:p>
          <a:p>
            <a:pPr lvl="1"/>
            <a:r>
              <a:rPr lang="el-GR" dirty="0" smtClean="0"/>
              <a:t>π</a:t>
            </a:r>
            <a:r>
              <a:rPr lang="en-US" altLang="zh-CN" baseline="-25000" dirty="0" smtClean="0"/>
              <a:t>1</a:t>
            </a:r>
            <a:r>
              <a:rPr lang="zh-CN" altLang="en-US" baseline="-25000" dirty="0" smtClean="0"/>
              <a:t> </a:t>
            </a:r>
            <a:r>
              <a:rPr lang="en-US" altLang="zh-CN" dirty="0" smtClean="0"/>
              <a:t>=</a:t>
            </a:r>
            <a:r>
              <a:rPr lang="zh-CN" altLang="en-US" baseline="-25000" dirty="0" smtClean="0"/>
              <a:t> </a:t>
            </a:r>
            <a:r>
              <a:rPr lang="en-US" altLang="zh-CN" dirty="0" smtClean="0"/>
              <a:t>0.55,</a:t>
            </a:r>
            <a:r>
              <a:rPr lang="zh-CN" altLang="en-US" dirty="0" smtClean="0"/>
              <a:t> </a:t>
            </a:r>
            <a:r>
              <a:rPr lang="el-GR" dirty="0" smtClean="0"/>
              <a:t>π</a:t>
            </a:r>
            <a:r>
              <a:rPr lang="zh-CN" altLang="zh-CN" baseline="-25000" dirty="0" smtClean="0"/>
              <a:t>2</a:t>
            </a:r>
            <a:r>
              <a:rPr lang="en-US" altLang="zh-CN" baseline="-25000" dirty="0" smtClean="0"/>
              <a:t> </a:t>
            </a:r>
            <a:r>
              <a:rPr lang="en-US" altLang="zh-CN" dirty="0" smtClean="0"/>
              <a:t>= 0</a:t>
            </a:r>
            <a:r>
              <a:rPr lang="en-US" altLang="zh-CN" dirty="0" smtClean="0"/>
              <a:t>.35</a:t>
            </a:r>
            <a:endParaRPr lang="en-US" altLang="zh-CN" dirty="0" smtClean="0"/>
          </a:p>
          <a:p>
            <a:pPr lvl="2"/>
            <a:r>
              <a:rPr lang="en-US" altLang="zh-CN" dirty="0" smtClean="0"/>
              <a:t>Size of Batch 1: p</a:t>
            </a:r>
            <a:r>
              <a:rPr lang="en-US" altLang="zh-CN" baseline="-25000" dirty="0" smtClean="0"/>
              <a:t>1</a:t>
            </a:r>
            <a:r>
              <a:rPr lang="en-US" altLang="zh-CN" dirty="0" smtClean="0"/>
              <a:t> = 0.</a:t>
            </a:r>
            <a:r>
              <a:rPr lang="en-US" altLang="zh-CN" dirty="0" smtClean="0"/>
              <a:t>45</a:t>
            </a:r>
            <a:endParaRPr lang="en-US" altLang="zh-CN" dirty="0" smtClean="0"/>
          </a:p>
          <a:p>
            <a:pPr lvl="2"/>
            <a:r>
              <a:rPr lang="en-US" altLang="zh-CN" dirty="0" smtClean="0"/>
              <a:t>Size of Batch 2: p</a:t>
            </a:r>
            <a:r>
              <a:rPr lang="en-US" altLang="zh-CN" baseline="-25000" dirty="0" smtClean="0"/>
              <a:t>2</a:t>
            </a:r>
            <a:r>
              <a:rPr lang="en-US" altLang="zh-CN" dirty="0" smtClean="0"/>
              <a:t> = 0.</a:t>
            </a:r>
            <a:r>
              <a:rPr lang="en-US" altLang="zh-CN" dirty="0" smtClean="0"/>
              <a:t>55</a:t>
            </a:r>
            <a:endParaRPr lang="en-US" altLang="zh-CN" dirty="0" smtClean="0"/>
          </a:p>
          <a:p>
            <a:pPr lvl="1"/>
            <a:r>
              <a:rPr lang="en-US" dirty="0" smtClean="0"/>
              <a:t>Angle(b, y) </a:t>
            </a:r>
            <a:r>
              <a:rPr lang="en-US" altLang="zh-CN" dirty="0" smtClean="0"/>
              <a:t>= 78.40</a:t>
            </a:r>
            <a:r>
              <a:rPr lang="en-US" dirty="0" smtClean="0"/>
              <a:t>°</a:t>
            </a:r>
          </a:p>
          <a:p>
            <a:pPr lvl="1"/>
            <a:r>
              <a:rPr lang="en-US" altLang="zh-CN" dirty="0" smtClean="0"/>
              <a:t>Batch </a:t>
            </a:r>
            <a:r>
              <a:rPr lang="en-US" altLang="zh-CN" dirty="0"/>
              <a:t>effect is </a:t>
            </a:r>
            <a:r>
              <a:rPr lang="en-US" altLang="zh-CN" dirty="0" smtClean="0"/>
              <a:t>additive</a:t>
            </a:r>
            <a:r>
              <a:rPr lang="en-US" altLang="zh-CN" dirty="0"/>
              <a:t>.</a:t>
            </a:r>
            <a:r>
              <a:rPr lang="en-US" dirty="0"/>
              <a:t> </a:t>
            </a:r>
            <a:endParaRPr lang="en-US" dirty="0" smtClean="0"/>
          </a:p>
          <a:p>
            <a:pPr lvl="1"/>
            <a:r>
              <a:rPr lang="en-US" dirty="0" smtClean="0"/>
              <a:t>Angle(b, </a:t>
            </a:r>
            <a:r>
              <a:rPr lang="en-US" dirty="0" err="1" smtClean="0"/>
              <a:t>sv</a:t>
            </a:r>
            <a:r>
              <a:rPr lang="en-US" dirty="0" smtClean="0"/>
              <a:t>) </a:t>
            </a:r>
            <a:r>
              <a:rPr lang="en-US" altLang="zh-CN" dirty="0" smtClean="0"/>
              <a:t>=</a:t>
            </a:r>
            <a:r>
              <a:rPr lang="zh-CN" altLang="en-US" dirty="0" smtClean="0"/>
              <a:t> </a:t>
            </a:r>
            <a:r>
              <a:rPr lang="en-US" altLang="zh-CN" dirty="0" smtClean="0"/>
              <a:t>7.09</a:t>
            </a:r>
            <a:r>
              <a:rPr lang="en-US" dirty="0" smtClean="0"/>
              <a:t>°</a:t>
            </a:r>
          </a:p>
        </p:txBody>
      </p:sp>
    </p:spTree>
    <p:extLst>
      <p:ext uri="{BB962C8B-B14F-4D97-AF65-F5344CB8AC3E}">
        <p14:creationId xmlns:p14="http://schemas.microsoft.com/office/powerpoint/2010/main" val="20767291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Unbalance Design </a:t>
            </a:r>
            <a:r>
              <a:rPr lang="en-US" dirty="0" smtClean="0"/>
              <a:t>Case</a:t>
            </a:r>
            <a:r>
              <a:rPr lang="en-US" dirty="0" smtClean="0"/>
              <a:t> 3</a:t>
            </a:r>
            <a:r>
              <a:rPr lang="en-US" dirty="0" smtClean="0"/>
              <a:t>: Data Set 1</a:t>
            </a:r>
            <a:endParaRPr lang="en-US" dirty="0"/>
          </a:p>
        </p:txBody>
      </p:sp>
      <p:pic>
        <p:nvPicPr>
          <p:cNvPr id="4" name="Picture 3" descr="ubg1.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17638"/>
            <a:ext cx="4352290" cy="5440362"/>
          </a:xfrm>
          <a:prstGeom prst="rect">
            <a:avLst/>
          </a:prstGeom>
        </p:spPr>
      </p:pic>
      <p:pic>
        <p:nvPicPr>
          <p:cNvPr id="5" name="Picture 4" descr="ubg4.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1710" y="1417638"/>
            <a:ext cx="4352290" cy="5440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3367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Review of Surrogate Variable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Step 2: Identify the subset of genes driving each orthogonal signature of EH.</a:t>
            </a:r>
          </a:p>
          <a:p>
            <a:pPr lvl="1"/>
            <a:r>
              <a:rPr lang="en-US" dirty="0" smtClean="0"/>
              <a:t>Apply a significance analysis of associations between genes and the EH signatures on the residual matrix. </a:t>
            </a:r>
          </a:p>
          <a:p>
            <a:pPr marL="0" indent="0">
              <a:buNone/>
            </a:pPr>
            <a:r>
              <a:rPr lang="en-US" dirty="0" smtClean="0"/>
              <a:t>To ensure an accurate estimate of each surrogate variable by identifying the specific subset of genes driving each EH signature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771096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Unbalance Design </a:t>
            </a:r>
            <a:r>
              <a:rPr lang="en-US" dirty="0" smtClean="0"/>
              <a:t>Case</a:t>
            </a:r>
            <a:r>
              <a:rPr lang="en-US" dirty="0" smtClean="0"/>
              <a:t> 3: Data Set 1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5" name="Picture 4" descr="ubg2.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417637"/>
            <a:ext cx="4600073" cy="4600073"/>
          </a:xfrm>
          <a:prstGeom prst="rect">
            <a:avLst/>
          </a:prstGeom>
        </p:spPr>
      </p:pic>
      <p:pic>
        <p:nvPicPr>
          <p:cNvPr id="6" name="Picture 5" descr="ubg3.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0073" y="1417638"/>
            <a:ext cx="4543927" cy="4543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0534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Unbalance</a:t>
            </a:r>
            <a:r>
              <a:rPr lang="zh-CN" altLang="en-US" dirty="0"/>
              <a:t> </a:t>
            </a:r>
            <a:r>
              <a:rPr lang="en-US" altLang="zh-CN" dirty="0"/>
              <a:t>Design</a:t>
            </a:r>
            <a:r>
              <a:rPr lang="zh-CN" altLang="en-US" dirty="0"/>
              <a:t> </a:t>
            </a:r>
            <a:r>
              <a:rPr lang="en-US" altLang="zh-CN" dirty="0" smtClean="0"/>
              <a:t>Case</a:t>
            </a:r>
            <a:r>
              <a:rPr lang="zh-CN" altLang="en-US" dirty="0" smtClean="0"/>
              <a:t> </a:t>
            </a:r>
            <a:r>
              <a:rPr lang="en-US" altLang="zh-CN" dirty="0" smtClean="0"/>
              <a:t>3</a:t>
            </a:r>
            <a:r>
              <a:rPr lang="zh-CN" alt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 Set </a:t>
            </a:r>
            <a:r>
              <a:rPr lang="en-US" dirty="0"/>
              <a:t>2</a:t>
            </a:r>
            <a:r>
              <a:rPr lang="en-US" dirty="0" smtClean="0"/>
              <a:t>: </a:t>
            </a:r>
          </a:p>
          <a:p>
            <a:pPr lvl="1"/>
            <a:r>
              <a:rPr lang="el-GR" dirty="0" smtClean="0"/>
              <a:t>π</a:t>
            </a:r>
            <a:r>
              <a:rPr lang="en-US" altLang="zh-CN" baseline="-25000" dirty="0" smtClean="0"/>
              <a:t>1</a:t>
            </a:r>
            <a:r>
              <a:rPr lang="zh-CN" altLang="en-US" baseline="-25000" dirty="0" smtClean="0"/>
              <a:t> </a:t>
            </a:r>
            <a:r>
              <a:rPr lang="en-US" altLang="zh-CN" dirty="0" smtClean="0"/>
              <a:t>=</a:t>
            </a:r>
            <a:r>
              <a:rPr lang="zh-CN" altLang="en-US" baseline="-25000" dirty="0" smtClean="0"/>
              <a:t> </a:t>
            </a:r>
            <a:r>
              <a:rPr lang="en-US" altLang="zh-CN" dirty="0" smtClean="0"/>
              <a:t>0.4,</a:t>
            </a:r>
            <a:r>
              <a:rPr lang="zh-CN" altLang="en-US" dirty="0" smtClean="0"/>
              <a:t> </a:t>
            </a:r>
            <a:r>
              <a:rPr lang="el-GR" dirty="0" smtClean="0"/>
              <a:t>π</a:t>
            </a:r>
            <a:r>
              <a:rPr lang="zh-CN" altLang="zh-CN" baseline="-25000" dirty="0" smtClean="0"/>
              <a:t>2</a:t>
            </a:r>
            <a:r>
              <a:rPr lang="en-US" altLang="zh-CN" baseline="-25000" dirty="0" smtClean="0"/>
              <a:t> </a:t>
            </a:r>
            <a:r>
              <a:rPr lang="en-US" altLang="zh-CN" dirty="0" smtClean="0"/>
              <a:t>= 0</a:t>
            </a:r>
            <a:r>
              <a:rPr lang="en-US" altLang="zh-CN" dirty="0" smtClean="0"/>
              <a:t>.1</a:t>
            </a:r>
            <a:endParaRPr lang="en-US" altLang="zh-CN" dirty="0" smtClean="0"/>
          </a:p>
          <a:p>
            <a:pPr lvl="2"/>
            <a:r>
              <a:rPr lang="en-US" altLang="zh-CN" dirty="0" smtClean="0"/>
              <a:t>Size of Batch 1: p</a:t>
            </a:r>
            <a:r>
              <a:rPr lang="en-US" altLang="zh-CN" baseline="-25000" dirty="0" smtClean="0"/>
              <a:t>1</a:t>
            </a:r>
            <a:r>
              <a:rPr lang="en-US" altLang="zh-CN" dirty="0" smtClean="0"/>
              <a:t> = 0.</a:t>
            </a:r>
            <a:r>
              <a:rPr lang="en-US" altLang="zh-CN" dirty="0"/>
              <a:t>2</a:t>
            </a:r>
            <a:r>
              <a:rPr lang="en-US" altLang="zh-CN" dirty="0" smtClean="0"/>
              <a:t>5</a:t>
            </a:r>
            <a:endParaRPr lang="en-US" altLang="zh-CN" dirty="0" smtClean="0"/>
          </a:p>
          <a:p>
            <a:pPr lvl="2"/>
            <a:r>
              <a:rPr lang="en-US" altLang="zh-CN" dirty="0" smtClean="0"/>
              <a:t>Size of Batch 2: p</a:t>
            </a:r>
            <a:r>
              <a:rPr lang="en-US" altLang="zh-CN" baseline="-25000" dirty="0" smtClean="0"/>
              <a:t>2</a:t>
            </a:r>
            <a:r>
              <a:rPr lang="en-US" altLang="zh-CN" dirty="0" smtClean="0"/>
              <a:t> = 0.</a:t>
            </a:r>
            <a:r>
              <a:rPr lang="zh-CN" altLang="zh-CN" dirty="0"/>
              <a:t>7</a:t>
            </a:r>
            <a:r>
              <a:rPr lang="en-US" altLang="zh-CN" dirty="0" smtClean="0"/>
              <a:t>5</a:t>
            </a:r>
            <a:endParaRPr lang="en-US" altLang="zh-CN" dirty="0" smtClean="0"/>
          </a:p>
          <a:p>
            <a:pPr lvl="1"/>
            <a:r>
              <a:rPr lang="en-US" dirty="0" smtClean="0"/>
              <a:t>Angle(b, y) </a:t>
            </a:r>
            <a:r>
              <a:rPr lang="en-US" altLang="zh-CN" dirty="0" smtClean="0"/>
              <a:t>= 69.73</a:t>
            </a:r>
            <a:r>
              <a:rPr lang="en-US" dirty="0" smtClean="0"/>
              <a:t>°</a:t>
            </a:r>
          </a:p>
          <a:p>
            <a:pPr lvl="1"/>
            <a:r>
              <a:rPr lang="en-US" altLang="zh-CN" dirty="0" smtClean="0"/>
              <a:t>Batch </a:t>
            </a:r>
            <a:r>
              <a:rPr lang="en-US" altLang="zh-CN" dirty="0"/>
              <a:t>effect is </a:t>
            </a:r>
            <a:r>
              <a:rPr lang="en-US" altLang="zh-CN" dirty="0" smtClean="0"/>
              <a:t>additive</a:t>
            </a:r>
            <a:r>
              <a:rPr lang="en-US" altLang="zh-CN" dirty="0"/>
              <a:t>.</a:t>
            </a:r>
            <a:r>
              <a:rPr lang="en-US" dirty="0"/>
              <a:t> </a:t>
            </a:r>
            <a:endParaRPr lang="en-US" dirty="0" smtClean="0"/>
          </a:p>
          <a:p>
            <a:pPr lvl="1"/>
            <a:r>
              <a:rPr lang="en-US" dirty="0" smtClean="0"/>
              <a:t>Angle(b, </a:t>
            </a:r>
            <a:r>
              <a:rPr lang="en-US" dirty="0" err="1" smtClean="0"/>
              <a:t>sv</a:t>
            </a:r>
            <a:r>
              <a:rPr lang="en-US" dirty="0" smtClean="0"/>
              <a:t>) </a:t>
            </a:r>
            <a:r>
              <a:rPr lang="en-US" altLang="zh-CN" dirty="0" smtClean="0"/>
              <a:t>=</a:t>
            </a:r>
            <a:r>
              <a:rPr lang="zh-CN" altLang="en-US" dirty="0" smtClean="0"/>
              <a:t> </a:t>
            </a:r>
            <a:r>
              <a:rPr lang="zh-CN" altLang="zh-CN" dirty="0" smtClean="0"/>
              <a:t>8</a:t>
            </a:r>
            <a:r>
              <a:rPr lang="en-US" altLang="zh-CN" dirty="0" smtClean="0"/>
              <a:t>.31</a:t>
            </a:r>
            <a:r>
              <a:rPr lang="en-US" dirty="0" smtClean="0"/>
              <a:t>°</a:t>
            </a:r>
          </a:p>
        </p:txBody>
      </p:sp>
    </p:spTree>
    <p:extLst>
      <p:ext uri="{BB962C8B-B14F-4D97-AF65-F5344CB8AC3E}">
        <p14:creationId xmlns:p14="http://schemas.microsoft.com/office/powerpoint/2010/main" val="36661065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Unbalance Design </a:t>
            </a:r>
            <a:r>
              <a:rPr lang="en-US" dirty="0" smtClean="0"/>
              <a:t>Case</a:t>
            </a:r>
            <a:r>
              <a:rPr lang="en-US" dirty="0" smtClean="0"/>
              <a:t> 3: Data Set 2</a:t>
            </a:r>
            <a:endParaRPr lang="en-US" dirty="0"/>
          </a:p>
        </p:txBody>
      </p:sp>
      <p:pic>
        <p:nvPicPr>
          <p:cNvPr id="4" name="Picture 3" descr="ubg1.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17638"/>
            <a:ext cx="4352290" cy="5440362"/>
          </a:xfrm>
          <a:prstGeom prst="rect">
            <a:avLst/>
          </a:prstGeom>
        </p:spPr>
      </p:pic>
      <p:pic>
        <p:nvPicPr>
          <p:cNvPr id="5" name="Picture 4" descr="ubg4.2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1710" y="1417638"/>
            <a:ext cx="4352290" cy="5440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175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Unbalance Design </a:t>
            </a:r>
            <a:r>
              <a:rPr lang="en-US" dirty="0" smtClean="0"/>
              <a:t>Case</a:t>
            </a:r>
            <a:r>
              <a:rPr lang="zh-CN" altLang="zh-CN" dirty="0"/>
              <a:t> </a:t>
            </a:r>
            <a:r>
              <a:rPr lang="en-US" altLang="zh-CN" dirty="0" smtClean="0"/>
              <a:t>3:</a:t>
            </a:r>
            <a:r>
              <a:rPr lang="zh-CN" altLang="en-US" dirty="0" smtClean="0"/>
              <a:t> </a:t>
            </a:r>
            <a:r>
              <a:rPr lang="en-US" altLang="zh-CN" dirty="0" smtClean="0"/>
              <a:t>Data</a:t>
            </a:r>
            <a:r>
              <a:rPr lang="zh-CN" altLang="en-US" dirty="0" smtClean="0"/>
              <a:t> </a:t>
            </a:r>
            <a:r>
              <a:rPr lang="en-US" altLang="zh-CN" dirty="0" smtClean="0"/>
              <a:t>Set</a:t>
            </a:r>
            <a:r>
              <a:rPr lang="zh-CN" altLang="en-US" dirty="0" smtClean="0"/>
              <a:t> </a:t>
            </a:r>
            <a:r>
              <a:rPr lang="en-US" altLang="zh-CN" dirty="0" smtClean="0"/>
              <a:t>2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5" name="Picture 4" descr="ubg2.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17638"/>
            <a:ext cx="4636025" cy="4636025"/>
          </a:xfrm>
          <a:prstGeom prst="rect">
            <a:avLst/>
          </a:prstGeom>
        </p:spPr>
      </p:pic>
      <p:pic>
        <p:nvPicPr>
          <p:cNvPr id="6" name="Picture 5" descr="ubg3.2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3497" y="1417638"/>
            <a:ext cx="4636025" cy="4636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7385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Unbalance Design </a:t>
            </a:r>
            <a:r>
              <a:rPr lang="en-US" dirty="0" smtClean="0"/>
              <a:t>Case</a:t>
            </a:r>
            <a:r>
              <a:rPr lang="en-US" dirty="0" smtClean="0"/>
              <a:t> 3: Additive Batch Effect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</a:t>
            </a:r>
            <a:r>
              <a:rPr lang="zh-CN" altLang="en-US" dirty="0" smtClean="0"/>
              <a:t> </a:t>
            </a:r>
            <a:r>
              <a:rPr lang="en-US" altLang="zh-CN" dirty="0" smtClean="0"/>
              <a:t>this</a:t>
            </a:r>
            <a:r>
              <a:rPr lang="zh-CN" altLang="en-US" dirty="0" smtClean="0"/>
              <a:t> </a:t>
            </a:r>
            <a:r>
              <a:rPr lang="en-US" altLang="zh-CN" dirty="0" smtClean="0"/>
              <a:t>case,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estimation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/>
              <a:t> </a:t>
            </a:r>
            <a:r>
              <a:rPr lang="en-US" altLang="zh-CN" dirty="0" smtClean="0"/>
              <a:t>primary</a:t>
            </a:r>
            <a:r>
              <a:rPr lang="zh-CN" altLang="en-US" dirty="0" smtClean="0"/>
              <a:t> </a:t>
            </a:r>
            <a:r>
              <a:rPr lang="en-US" altLang="zh-CN" dirty="0" smtClean="0"/>
              <a:t>variable</a:t>
            </a:r>
            <a:r>
              <a:rPr lang="zh-CN" altLang="en-US" dirty="0" smtClean="0"/>
              <a:t> </a:t>
            </a:r>
            <a:r>
              <a:rPr lang="en-US" altLang="zh-CN" dirty="0" smtClean="0"/>
              <a:t>are</a:t>
            </a:r>
            <a:r>
              <a:rPr lang="zh-CN" altLang="en-US" dirty="0" smtClean="0"/>
              <a:t> </a:t>
            </a:r>
            <a:r>
              <a:rPr lang="en-US" altLang="zh-CN" dirty="0" smtClean="0"/>
              <a:t>both</a:t>
            </a:r>
            <a:r>
              <a:rPr lang="zh-CN" altLang="en-US" dirty="0" smtClean="0"/>
              <a:t> </a:t>
            </a:r>
            <a:r>
              <a:rPr lang="en-US" altLang="zh-CN" dirty="0" smtClean="0"/>
              <a:t>amplified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then</a:t>
            </a:r>
            <a:r>
              <a:rPr lang="zh-CN" altLang="en-US" dirty="0" smtClean="0"/>
              <a:t> </a:t>
            </a:r>
            <a:r>
              <a:rPr lang="en-US" altLang="zh-CN" dirty="0" smtClean="0"/>
              <a:t>shifted.</a:t>
            </a:r>
          </a:p>
          <a:p>
            <a:r>
              <a:rPr lang="en-US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SVA</a:t>
            </a:r>
            <a:r>
              <a:rPr lang="zh-CN" altLang="en-US" dirty="0" smtClean="0"/>
              <a:t> </a:t>
            </a:r>
            <a:r>
              <a:rPr lang="en-US" altLang="zh-CN" dirty="0" smtClean="0"/>
              <a:t>algorithm</a:t>
            </a:r>
            <a:r>
              <a:rPr lang="zh-CN" altLang="en-US" dirty="0" smtClean="0"/>
              <a:t> </a:t>
            </a:r>
            <a:r>
              <a:rPr lang="en-US" altLang="zh-CN" dirty="0" smtClean="0"/>
              <a:t>can</a:t>
            </a:r>
            <a:r>
              <a:rPr lang="zh-CN" altLang="en-US" dirty="0" smtClean="0"/>
              <a:t> </a:t>
            </a:r>
            <a:r>
              <a:rPr lang="en-US" altLang="zh-CN" dirty="0" smtClean="0"/>
              <a:t>not</a:t>
            </a:r>
            <a:r>
              <a:rPr lang="zh-CN" altLang="en-US" dirty="0" smtClean="0"/>
              <a:t> </a:t>
            </a:r>
            <a:r>
              <a:rPr lang="en-US" altLang="zh-CN" dirty="0" smtClean="0"/>
              <a:t>adjust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shift.</a:t>
            </a:r>
          </a:p>
          <a:p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SVA</a:t>
            </a:r>
            <a:r>
              <a:rPr lang="zh-CN" altLang="en-US" dirty="0" smtClean="0"/>
              <a:t> </a:t>
            </a:r>
            <a:r>
              <a:rPr lang="en-US" altLang="zh-CN" dirty="0" smtClean="0"/>
              <a:t>algorithm</a:t>
            </a:r>
            <a:r>
              <a:rPr lang="zh-CN" altLang="en-US" dirty="0" smtClean="0"/>
              <a:t> </a:t>
            </a:r>
            <a:r>
              <a:rPr lang="en-US" altLang="zh-CN" dirty="0" smtClean="0"/>
              <a:t>can</a:t>
            </a:r>
            <a:r>
              <a:rPr lang="zh-CN" altLang="en-US" dirty="0" smtClean="0"/>
              <a:t> </a:t>
            </a:r>
            <a:r>
              <a:rPr lang="en-US" altLang="zh-CN" dirty="0" smtClean="0"/>
              <a:t>adjust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amplification.</a:t>
            </a:r>
          </a:p>
        </p:txBody>
      </p:sp>
    </p:spTree>
    <p:extLst>
      <p:ext uri="{BB962C8B-B14F-4D97-AF65-F5344CB8AC3E}">
        <p14:creationId xmlns:p14="http://schemas.microsoft.com/office/powerpoint/2010/main" val="26215805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Unbalance</a:t>
            </a:r>
            <a:r>
              <a:rPr lang="zh-CN" altLang="en-US" dirty="0"/>
              <a:t> </a:t>
            </a:r>
            <a:r>
              <a:rPr lang="en-US" altLang="zh-CN" dirty="0"/>
              <a:t>Design</a:t>
            </a:r>
            <a:r>
              <a:rPr lang="zh-CN" altLang="en-US" dirty="0"/>
              <a:t> </a:t>
            </a:r>
            <a:r>
              <a:rPr lang="en-US" altLang="zh-CN" dirty="0" smtClean="0"/>
              <a:t>Case</a:t>
            </a:r>
            <a:r>
              <a:rPr lang="zh-CN" altLang="en-US" dirty="0" smtClean="0"/>
              <a:t> </a:t>
            </a:r>
            <a:r>
              <a:rPr lang="en-US" altLang="zh-CN" dirty="0" smtClean="0"/>
              <a:t>3</a:t>
            </a:r>
            <a:r>
              <a:rPr lang="zh-CN" alt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 Set </a:t>
            </a:r>
            <a:r>
              <a:rPr lang="en-US" dirty="0"/>
              <a:t>3</a:t>
            </a:r>
            <a:r>
              <a:rPr lang="en-US" dirty="0" smtClean="0"/>
              <a:t>: </a:t>
            </a:r>
          </a:p>
          <a:p>
            <a:pPr lvl="1"/>
            <a:r>
              <a:rPr lang="el-GR" dirty="0" smtClean="0"/>
              <a:t>π</a:t>
            </a:r>
            <a:r>
              <a:rPr lang="en-US" altLang="zh-CN" baseline="-25000" dirty="0" smtClean="0"/>
              <a:t>1</a:t>
            </a:r>
            <a:r>
              <a:rPr lang="zh-CN" altLang="en-US" baseline="-25000" dirty="0" smtClean="0"/>
              <a:t> </a:t>
            </a:r>
            <a:r>
              <a:rPr lang="en-US" altLang="zh-CN" dirty="0" smtClean="0"/>
              <a:t>=</a:t>
            </a:r>
            <a:r>
              <a:rPr lang="zh-CN" altLang="en-US" baseline="-25000" dirty="0" smtClean="0"/>
              <a:t> </a:t>
            </a:r>
            <a:r>
              <a:rPr lang="en-US" altLang="zh-CN" dirty="0" smtClean="0"/>
              <a:t>0.55,</a:t>
            </a:r>
            <a:r>
              <a:rPr lang="zh-CN" altLang="en-US" dirty="0" smtClean="0"/>
              <a:t> </a:t>
            </a:r>
            <a:r>
              <a:rPr lang="el-GR" dirty="0" smtClean="0"/>
              <a:t>π</a:t>
            </a:r>
            <a:r>
              <a:rPr lang="zh-CN" altLang="zh-CN" baseline="-25000" dirty="0" smtClean="0"/>
              <a:t>2</a:t>
            </a:r>
            <a:r>
              <a:rPr lang="en-US" altLang="zh-CN" baseline="-25000" dirty="0" smtClean="0"/>
              <a:t> </a:t>
            </a:r>
            <a:r>
              <a:rPr lang="en-US" altLang="zh-CN" dirty="0" smtClean="0"/>
              <a:t>= 0</a:t>
            </a:r>
            <a:r>
              <a:rPr lang="en-US" altLang="zh-CN" dirty="0" smtClean="0"/>
              <a:t>.35</a:t>
            </a:r>
            <a:endParaRPr lang="en-US" altLang="zh-CN" dirty="0" smtClean="0"/>
          </a:p>
          <a:p>
            <a:pPr lvl="2"/>
            <a:r>
              <a:rPr lang="en-US" altLang="zh-CN" dirty="0" smtClean="0"/>
              <a:t>Size of Batch 1: p</a:t>
            </a:r>
            <a:r>
              <a:rPr lang="en-US" altLang="zh-CN" baseline="-25000" dirty="0" smtClean="0"/>
              <a:t>1</a:t>
            </a:r>
            <a:r>
              <a:rPr lang="en-US" altLang="zh-CN" dirty="0" smtClean="0"/>
              <a:t> = 0.</a:t>
            </a:r>
            <a:r>
              <a:rPr lang="en-US" altLang="zh-CN" dirty="0" smtClean="0"/>
              <a:t>45</a:t>
            </a:r>
            <a:endParaRPr lang="en-US" altLang="zh-CN" dirty="0" smtClean="0"/>
          </a:p>
          <a:p>
            <a:pPr lvl="2"/>
            <a:r>
              <a:rPr lang="en-US" altLang="zh-CN" dirty="0" smtClean="0"/>
              <a:t>Size of Batch 2: p</a:t>
            </a:r>
            <a:r>
              <a:rPr lang="en-US" altLang="zh-CN" baseline="-25000" dirty="0" smtClean="0"/>
              <a:t>2</a:t>
            </a:r>
            <a:r>
              <a:rPr lang="en-US" altLang="zh-CN" dirty="0" smtClean="0"/>
              <a:t> = 0.</a:t>
            </a:r>
            <a:r>
              <a:rPr lang="en-US" altLang="zh-CN" dirty="0" smtClean="0"/>
              <a:t>55</a:t>
            </a:r>
            <a:endParaRPr lang="en-US" altLang="zh-CN" dirty="0" smtClean="0"/>
          </a:p>
          <a:p>
            <a:pPr lvl="1"/>
            <a:r>
              <a:rPr lang="en-US" dirty="0" smtClean="0"/>
              <a:t>Angle(b, y) </a:t>
            </a:r>
            <a:r>
              <a:rPr lang="en-US" altLang="zh-CN" dirty="0" smtClean="0"/>
              <a:t>= 78.40</a:t>
            </a:r>
            <a:r>
              <a:rPr lang="en-US" dirty="0" smtClean="0"/>
              <a:t>°</a:t>
            </a:r>
          </a:p>
          <a:p>
            <a:pPr lvl="1"/>
            <a:r>
              <a:rPr lang="en-US" altLang="zh-CN" dirty="0" smtClean="0"/>
              <a:t>Batch </a:t>
            </a:r>
            <a:r>
              <a:rPr lang="en-US" altLang="zh-CN" dirty="0"/>
              <a:t>effect is </a:t>
            </a:r>
            <a:r>
              <a:rPr lang="en-US" altLang="zh-CN" dirty="0" smtClean="0"/>
              <a:t>multiplicative</a:t>
            </a:r>
            <a:r>
              <a:rPr lang="en-US" altLang="zh-CN" dirty="0"/>
              <a:t>.</a:t>
            </a:r>
            <a:r>
              <a:rPr lang="en-US" dirty="0"/>
              <a:t> </a:t>
            </a:r>
            <a:endParaRPr lang="en-US" dirty="0" smtClean="0"/>
          </a:p>
          <a:p>
            <a:pPr lvl="1"/>
            <a:r>
              <a:rPr lang="en-US" dirty="0" smtClean="0"/>
              <a:t>Angle(b, </a:t>
            </a:r>
            <a:r>
              <a:rPr lang="en-US" dirty="0" err="1" smtClean="0"/>
              <a:t>sv</a:t>
            </a:r>
            <a:r>
              <a:rPr lang="en-US" dirty="0" smtClean="0"/>
              <a:t>) </a:t>
            </a:r>
            <a:r>
              <a:rPr lang="en-US" altLang="zh-CN" dirty="0" smtClean="0"/>
              <a:t>=</a:t>
            </a:r>
            <a:r>
              <a:rPr lang="zh-CN" altLang="en-US" dirty="0" smtClean="0"/>
              <a:t> </a:t>
            </a:r>
            <a:r>
              <a:rPr lang="en-US" altLang="zh-CN" dirty="0" smtClean="0"/>
              <a:t>60.81</a:t>
            </a:r>
            <a:r>
              <a:rPr lang="en-US" dirty="0" smtClean="0"/>
              <a:t>°</a:t>
            </a:r>
          </a:p>
        </p:txBody>
      </p:sp>
    </p:spTree>
    <p:extLst>
      <p:ext uri="{BB962C8B-B14F-4D97-AF65-F5344CB8AC3E}">
        <p14:creationId xmlns:p14="http://schemas.microsoft.com/office/powerpoint/2010/main" val="2021923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Unbalance Design Case 3: Data Set </a:t>
            </a:r>
            <a:r>
              <a:rPr lang="en-US" dirty="0" smtClean="0"/>
              <a:t>3</a:t>
            </a:r>
            <a:endParaRPr lang="en-US" dirty="0"/>
          </a:p>
        </p:txBody>
      </p:sp>
      <p:pic>
        <p:nvPicPr>
          <p:cNvPr id="4" name="Picture 3" descr="ubg1.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17638"/>
            <a:ext cx="4352290" cy="5440362"/>
          </a:xfrm>
          <a:prstGeom prst="rect">
            <a:avLst/>
          </a:prstGeom>
        </p:spPr>
      </p:pic>
      <p:pic>
        <p:nvPicPr>
          <p:cNvPr id="5" name="Picture 4" descr="ubg4.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1710" y="1417638"/>
            <a:ext cx="4352290" cy="5440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61557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Unbalance Design Case 3: Data Set 3</a:t>
            </a:r>
          </a:p>
        </p:txBody>
      </p:sp>
      <p:pic>
        <p:nvPicPr>
          <p:cNvPr id="3" name="Picture 2" descr="ubg2.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17638"/>
            <a:ext cx="4414211" cy="4414211"/>
          </a:xfrm>
          <a:prstGeom prst="rect">
            <a:avLst/>
          </a:prstGeom>
        </p:spPr>
      </p:pic>
      <p:pic>
        <p:nvPicPr>
          <p:cNvPr id="7" name="Picture 6" descr="ubg3.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7108" y="1404957"/>
            <a:ext cx="4426892" cy="4426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81347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Unbalance</a:t>
            </a:r>
            <a:r>
              <a:rPr lang="zh-CN" altLang="en-US" dirty="0"/>
              <a:t> </a:t>
            </a:r>
            <a:r>
              <a:rPr lang="en-US" altLang="zh-CN" dirty="0"/>
              <a:t>Design</a:t>
            </a:r>
            <a:r>
              <a:rPr lang="zh-CN" altLang="en-US" dirty="0"/>
              <a:t> </a:t>
            </a:r>
            <a:r>
              <a:rPr lang="en-US" altLang="zh-CN" dirty="0" smtClean="0"/>
              <a:t>Case</a:t>
            </a:r>
            <a:r>
              <a:rPr lang="zh-CN" altLang="en-US" dirty="0" smtClean="0"/>
              <a:t> </a:t>
            </a:r>
            <a:r>
              <a:rPr lang="en-US" altLang="zh-CN" dirty="0" smtClean="0"/>
              <a:t>3</a:t>
            </a:r>
            <a:r>
              <a:rPr lang="zh-CN" alt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 Set </a:t>
            </a:r>
            <a:r>
              <a:rPr lang="en-US" dirty="0" smtClean="0"/>
              <a:t>4</a:t>
            </a:r>
            <a:r>
              <a:rPr lang="en-US" dirty="0" smtClean="0"/>
              <a:t>: </a:t>
            </a:r>
          </a:p>
          <a:p>
            <a:pPr lvl="1"/>
            <a:r>
              <a:rPr lang="el-GR" dirty="0" smtClean="0"/>
              <a:t>π</a:t>
            </a:r>
            <a:r>
              <a:rPr lang="en-US" altLang="zh-CN" baseline="-25000" dirty="0" smtClean="0"/>
              <a:t>1</a:t>
            </a:r>
            <a:r>
              <a:rPr lang="zh-CN" altLang="en-US" baseline="-25000" dirty="0" smtClean="0"/>
              <a:t> </a:t>
            </a:r>
            <a:r>
              <a:rPr lang="en-US" altLang="zh-CN" dirty="0" smtClean="0"/>
              <a:t>=</a:t>
            </a:r>
            <a:r>
              <a:rPr lang="zh-CN" altLang="en-US" baseline="-25000" dirty="0" smtClean="0"/>
              <a:t> </a:t>
            </a:r>
            <a:r>
              <a:rPr lang="en-US" altLang="zh-CN" dirty="0" smtClean="0"/>
              <a:t>0.4,</a:t>
            </a:r>
            <a:r>
              <a:rPr lang="zh-CN" altLang="en-US" dirty="0" smtClean="0"/>
              <a:t> </a:t>
            </a:r>
            <a:r>
              <a:rPr lang="el-GR" dirty="0" smtClean="0"/>
              <a:t>π</a:t>
            </a:r>
            <a:r>
              <a:rPr lang="zh-CN" altLang="zh-CN" baseline="-25000" dirty="0" smtClean="0"/>
              <a:t>2</a:t>
            </a:r>
            <a:r>
              <a:rPr lang="en-US" altLang="zh-CN" baseline="-25000" dirty="0" smtClean="0"/>
              <a:t> </a:t>
            </a:r>
            <a:r>
              <a:rPr lang="en-US" altLang="zh-CN" dirty="0" smtClean="0"/>
              <a:t>= 0</a:t>
            </a:r>
            <a:r>
              <a:rPr lang="en-US" altLang="zh-CN" dirty="0" smtClean="0"/>
              <a:t>.1</a:t>
            </a:r>
            <a:endParaRPr lang="en-US" altLang="zh-CN" dirty="0" smtClean="0"/>
          </a:p>
          <a:p>
            <a:pPr lvl="2"/>
            <a:r>
              <a:rPr lang="en-US" altLang="zh-CN" dirty="0" smtClean="0"/>
              <a:t>Size of Batch 1: p</a:t>
            </a:r>
            <a:r>
              <a:rPr lang="en-US" altLang="zh-CN" baseline="-25000" dirty="0" smtClean="0"/>
              <a:t>1</a:t>
            </a:r>
            <a:r>
              <a:rPr lang="en-US" altLang="zh-CN" dirty="0" smtClean="0"/>
              <a:t> = 0.</a:t>
            </a:r>
            <a:r>
              <a:rPr lang="en-US" altLang="zh-CN" dirty="0"/>
              <a:t>2</a:t>
            </a:r>
            <a:r>
              <a:rPr lang="en-US" altLang="zh-CN" dirty="0" smtClean="0"/>
              <a:t>5</a:t>
            </a:r>
            <a:endParaRPr lang="en-US" altLang="zh-CN" dirty="0" smtClean="0"/>
          </a:p>
          <a:p>
            <a:pPr lvl="2"/>
            <a:r>
              <a:rPr lang="en-US" altLang="zh-CN" dirty="0" smtClean="0"/>
              <a:t>Size of Batch 2: p</a:t>
            </a:r>
            <a:r>
              <a:rPr lang="en-US" altLang="zh-CN" baseline="-25000" dirty="0" smtClean="0"/>
              <a:t>2</a:t>
            </a:r>
            <a:r>
              <a:rPr lang="en-US" altLang="zh-CN" dirty="0" smtClean="0"/>
              <a:t> = 0.</a:t>
            </a:r>
            <a:r>
              <a:rPr lang="zh-CN" altLang="zh-CN" dirty="0"/>
              <a:t>7</a:t>
            </a:r>
            <a:r>
              <a:rPr lang="en-US" altLang="zh-CN" dirty="0" smtClean="0"/>
              <a:t>5</a:t>
            </a:r>
            <a:endParaRPr lang="en-US" altLang="zh-CN" dirty="0" smtClean="0"/>
          </a:p>
          <a:p>
            <a:pPr lvl="1"/>
            <a:r>
              <a:rPr lang="en-US" dirty="0" smtClean="0"/>
              <a:t>Angle(b, y) </a:t>
            </a:r>
            <a:r>
              <a:rPr lang="en-US" altLang="zh-CN" dirty="0" smtClean="0"/>
              <a:t>= 69.73</a:t>
            </a:r>
            <a:r>
              <a:rPr lang="en-US" dirty="0" smtClean="0"/>
              <a:t>°</a:t>
            </a:r>
          </a:p>
          <a:p>
            <a:pPr lvl="1"/>
            <a:r>
              <a:rPr lang="en-US" altLang="zh-CN" dirty="0" smtClean="0"/>
              <a:t>Batch </a:t>
            </a:r>
            <a:r>
              <a:rPr lang="en-US" altLang="zh-CN" dirty="0"/>
              <a:t>effect is </a:t>
            </a:r>
            <a:r>
              <a:rPr lang="en-US" altLang="zh-CN" dirty="0" smtClean="0"/>
              <a:t>multiplicative</a:t>
            </a:r>
            <a:r>
              <a:rPr lang="en-US" altLang="zh-CN" dirty="0"/>
              <a:t>.</a:t>
            </a:r>
            <a:r>
              <a:rPr lang="en-US" dirty="0"/>
              <a:t> </a:t>
            </a:r>
            <a:endParaRPr lang="en-US" dirty="0" smtClean="0"/>
          </a:p>
          <a:p>
            <a:pPr lvl="1"/>
            <a:r>
              <a:rPr lang="en-US" dirty="0" smtClean="0"/>
              <a:t>Angle(b, </a:t>
            </a:r>
            <a:r>
              <a:rPr lang="en-US" dirty="0" err="1" smtClean="0"/>
              <a:t>sv</a:t>
            </a:r>
            <a:r>
              <a:rPr lang="en-US" dirty="0" smtClean="0"/>
              <a:t>) </a:t>
            </a:r>
            <a:r>
              <a:rPr lang="en-US" altLang="zh-CN" dirty="0" smtClean="0"/>
              <a:t>=</a:t>
            </a:r>
            <a:r>
              <a:rPr lang="zh-CN" altLang="en-US" dirty="0" smtClean="0"/>
              <a:t> </a:t>
            </a:r>
            <a:r>
              <a:rPr lang="en-US" altLang="zh-CN" dirty="0" smtClean="0"/>
              <a:t>83.83</a:t>
            </a:r>
            <a:r>
              <a:rPr lang="en-US" dirty="0" smtClean="0"/>
              <a:t>°</a:t>
            </a:r>
            <a:r>
              <a:rPr lang="en-US" altLang="zh-CN" dirty="0" smtClean="0"/>
              <a:t>,</a:t>
            </a:r>
            <a:r>
              <a:rPr lang="zh-CN" altLang="en-US" dirty="0" smtClean="0"/>
              <a:t> </a:t>
            </a:r>
            <a:r>
              <a:rPr lang="en-US" altLang="zh-CN" dirty="0" smtClean="0"/>
              <a:t>85.13</a:t>
            </a:r>
            <a:r>
              <a:rPr lang="en-US" dirty="0" smtClean="0"/>
              <a:t>°</a:t>
            </a:r>
            <a:r>
              <a:rPr lang="en-US" altLang="zh-CN" dirty="0" smtClean="0"/>
              <a:t>,</a:t>
            </a:r>
            <a:r>
              <a:rPr lang="zh-CN" altLang="en-US" dirty="0" smtClean="0"/>
              <a:t> </a:t>
            </a:r>
            <a:r>
              <a:rPr lang="en-US" altLang="zh-CN" dirty="0" smtClean="0"/>
              <a:t>84.11</a:t>
            </a:r>
            <a:r>
              <a:rPr lang="en-US" dirty="0" smtClean="0"/>
              <a:t>°</a:t>
            </a:r>
            <a:r>
              <a:rPr lang="en-US" altLang="zh-CN" dirty="0" smtClean="0"/>
              <a:t>,</a:t>
            </a:r>
            <a:r>
              <a:rPr lang="zh-CN" altLang="en-US" dirty="0" smtClean="0"/>
              <a:t> </a:t>
            </a:r>
            <a:r>
              <a:rPr lang="en-US" altLang="zh-CN" dirty="0" smtClean="0"/>
              <a:t>89.36</a:t>
            </a:r>
            <a:r>
              <a:rPr lang="en-US" dirty="0"/>
              <a:t>°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2257380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Unbalance Design Case 3: Data Set </a:t>
            </a:r>
            <a:r>
              <a:rPr lang="en-US" dirty="0"/>
              <a:t>4</a:t>
            </a:r>
            <a:endParaRPr lang="en-US" dirty="0"/>
          </a:p>
        </p:txBody>
      </p:sp>
      <p:pic>
        <p:nvPicPr>
          <p:cNvPr id="3" name="Picture 2" descr="ubg1.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17638"/>
            <a:ext cx="4352290" cy="5440362"/>
          </a:xfrm>
          <a:prstGeom prst="rect">
            <a:avLst/>
          </a:prstGeom>
        </p:spPr>
      </p:pic>
      <p:pic>
        <p:nvPicPr>
          <p:cNvPr id="4" name="Picture 3" descr="ubg4.2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1710" y="1417638"/>
            <a:ext cx="4352290" cy="5440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4809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Review of Surrogate Variable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Step 3: For each subset of genes, build a surrogate variable based on the full EH signature of that subset in the original expression data.</a:t>
            </a:r>
          </a:p>
          <a:p>
            <a:pPr marL="0" indent="0">
              <a:buNone/>
            </a:pPr>
            <a:r>
              <a:rPr lang="en-US" dirty="0" smtClean="0"/>
              <a:t>To allow for correlation between the primary variable and the surrogate variable by building the surrogate variables on the original expression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26828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Unbalance Design Case 3: Data Set </a:t>
            </a:r>
            <a:r>
              <a:rPr lang="en-US" dirty="0"/>
              <a:t>4</a:t>
            </a:r>
            <a:endParaRPr lang="en-US" dirty="0"/>
          </a:p>
        </p:txBody>
      </p:sp>
      <p:pic>
        <p:nvPicPr>
          <p:cNvPr id="3" name="Picture 2" descr="ubg2.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17638"/>
            <a:ext cx="4561330" cy="4561330"/>
          </a:xfrm>
          <a:prstGeom prst="rect">
            <a:avLst/>
          </a:prstGeom>
        </p:spPr>
      </p:pic>
      <p:pic>
        <p:nvPicPr>
          <p:cNvPr id="4" name="Picture 3" descr="ubg3.2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8542" y="1263510"/>
            <a:ext cx="4715458" cy="4715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4809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Review of Surrogate Variable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Step 4: Include all significant surrogate variables as covariates in subsequent regression analysis.</a:t>
            </a:r>
          </a:p>
          <a:p>
            <a:pPr marL="0" indent="0">
              <a:buNone/>
            </a:pPr>
            <a:r>
              <a:rPr lang="en-US" dirty="0" smtClean="0"/>
              <a:t>To take into account the fact that a surrogate variable may have a different effect on each gene.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10426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Simulation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High</a:t>
            </a:r>
            <a:r>
              <a:rPr lang="zh-CN" altLang="en-US" dirty="0" smtClean="0"/>
              <a:t> </a:t>
            </a:r>
            <a:r>
              <a:rPr lang="en-US" altLang="zh-CN" dirty="0" smtClean="0"/>
              <a:t>dimension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low</a:t>
            </a:r>
            <a:r>
              <a:rPr lang="zh-CN" altLang="en-US" dirty="0" smtClean="0"/>
              <a:t> </a:t>
            </a:r>
            <a:r>
              <a:rPr lang="en-US" altLang="zh-CN" dirty="0" smtClean="0"/>
              <a:t>sample</a:t>
            </a:r>
            <a:r>
              <a:rPr lang="zh-CN" altLang="en-US" dirty="0" smtClean="0"/>
              <a:t> </a:t>
            </a:r>
            <a:r>
              <a:rPr lang="en-US" altLang="zh-CN" dirty="0" smtClean="0"/>
              <a:t>size</a:t>
            </a:r>
            <a:r>
              <a:rPr lang="zh-CN" altLang="en-US" dirty="0" smtClean="0"/>
              <a:t> </a:t>
            </a:r>
            <a:r>
              <a:rPr lang="en-US" altLang="zh-CN" dirty="0" smtClean="0"/>
              <a:t>setting:</a:t>
            </a:r>
          </a:p>
          <a:p>
            <a:pPr lvl="1"/>
            <a:r>
              <a:rPr lang="zh-CN" altLang="zh-CN" dirty="0" smtClean="0"/>
              <a:t>8</a:t>
            </a:r>
            <a:r>
              <a:rPr lang="en-US" altLang="zh-CN" dirty="0" smtClean="0"/>
              <a:t>0</a:t>
            </a:r>
            <a:r>
              <a:rPr lang="zh-CN" altLang="en-US" dirty="0" smtClean="0"/>
              <a:t> </a:t>
            </a:r>
            <a:r>
              <a:rPr lang="en-US" altLang="zh-CN" dirty="0" smtClean="0"/>
              <a:t>samples</a:t>
            </a:r>
            <a:r>
              <a:rPr lang="zh-CN" altLang="en-US" dirty="0" smtClean="0"/>
              <a:t> </a:t>
            </a:r>
            <a:r>
              <a:rPr lang="en-US" altLang="zh-CN" dirty="0" smtClean="0"/>
              <a:t>in</a:t>
            </a:r>
            <a:r>
              <a:rPr lang="zh-CN" altLang="en-US" dirty="0" smtClean="0"/>
              <a:t> </a:t>
            </a:r>
            <a:r>
              <a:rPr lang="en-US" altLang="zh-CN" dirty="0" smtClean="0"/>
              <a:t>columns,</a:t>
            </a:r>
            <a:r>
              <a:rPr lang="zh-CN" altLang="en-US" dirty="0" smtClean="0"/>
              <a:t> </a:t>
            </a:r>
            <a:r>
              <a:rPr lang="en-US" altLang="zh-CN" dirty="0" smtClean="0"/>
              <a:t>100</a:t>
            </a:r>
            <a:r>
              <a:rPr lang="zh-CN" altLang="en-US" dirty="0" smtClean="0"/>
              <a:t> </a:t>
            </a:r>
            <a:r>
              <a:rPr lang="en-US" altLang="zh-CN" dirty="0" smtClean="0"/>
              <a:t>genes</a:t>
            </a:r>
            <a:r>
              <a:rPr lang="zh-CN" altLang="en-US" dirty="0" smtClean="0"/>
              <a:t> </a:t>
            </a:r>
            <a:r>
              <a:rPr lang="en-US" altLang="zh-CN" dirty="0" smtClean="0"/>
              <a:t>in</a:t>
            </a:r>
            <a:r>
              <a:rPr lang="zh-CN" altLang="en-US" dirty="0" smtClean="0"/>
              <a:t> </a:t>
            </a:r>
            <a:r>
              <a:rPr lang="en-US" altLang="zh-CN" dirty="0" smtClean="0"/>
              <a:t>rows</a:t>
            </a:r>
          </a:p>
          <a:p>
            <a:pPr lvl="1"/>
            <a:r>
              <a:rPr lang="zh-CN" altLang="zh-CN" dirty="0" smtClean="0"/>
              <a:t>8</a:t>
            </a:r>
            <a:r>
              <a:rPr lang="en-US" altLang="zh-CN" dirty="0" smtClean="0"/>
              <a:t>0</a:t>
            </a:r>
            <a:r>
              <a:rPr lang="zh-CN" altLang="en-US" dirty="0" smtClean="0"/>
              <a:t> </a:t>
            </a:r>
            <a:r>
              <a:rPr lang="en-US" altLang="zh-CN" dirty="0" smtClean="0"/>
              <a:t>samples</a:t>
            </a:r>
            <a:r>
              <a:rPr lang="zh-CN" altLang="en-US" dirty="0" smtClean="0"/>
              <a:t> </a:t>
            </a:r>
            <a:r>
              <a:rPr lang="en-US" altLang="zh-CN" dirty="0" smtClean="0"/>
              <a:t>are</a:t>
            </a:r>
            <a:r>
              <a:rPr lang="zh-CN" altLang="en-US" dirty="0" smtClean="0"/>
              <a:t> </a:t>
            </a:r>
            <a:r>
              <a:rPr lang="en-US" altLang="zh-CN" dirty="0" smtClean="0"/>
              <a:t>associated</a:t>
            </a:r>
            <a:r>
              <a:rPr lang="zh-CN" altLang="en-US" dirty="0" smtClean="0"/>
              <a:t> </a:t>
            </a:r>
            <a:r>
              <a:rPr lang="en-US" altLang="zh-CN" dirty="0" smtClean="0"/>
              <a:t>with</a:t>
            </a:r>
            <a:r>
              <a:rPr lang="zh-CN" altLang="en-US" dirty="0" smtClean="0"/>
              <a:t> </a:t>
            </a:r>
            <a:r>
              <a:rPr lang="en-US" altLang="zh-CN" dirty="0" smtClean="0"/>
              <a:t>two</a:t>
            </a:r>
            <a:r>
              <a:rPr lang="zh-CN" altLang="en-US" dirty="0" smtClean="0"/>
              <a:t> </a:t>
            </a:r>
            <a:r>
              <a:rPr lang="en-US" altLang="zh-CN" dirty="0" smtClean="0"/>
              <a:t>classes:</a:t>
            </a:r>
            <a:r>
              <a:rPr lang="zh-CN" altLang="en-US" dirty="0" smtClean="0"/>
              <a:t> </a:t>
            </a:r>
            <a:r>
              <a:rPr lang="en-US" altLang="zh-CN" dirty="0" smtClean="0"/>
              <a:t>Class</a:t>
            </a:r>
            <a:r>
              <a:rPr lang="zh-CN" altLang="en-US" dirty="0" smtClean="0"/>
              <a:t> </a:t>
            </a:r>
            <a:r>
              <a:rPr lang="en-US" altLang="zh-CN" dirty="0" smtClean="0"/>
              <a:t>1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Class</a:t>
            </a:r>
            <a:r>
              <a:rPr lang="zh-CN" altLang="en-US" dirty="0" smtClean="0"/>
              <a:t> </a:t>
            </a:r>
            <a:r>
              <a:rPr lang="en-US" altLang="zh-CN" dirty="0" smtClean="0"/>
              <a:t>2.</a:t>
            </a:r>
            <a:r>
              <a:rPr lang="zh-CN" altLang="en-US" dirty="0" smtClean="0"/>
              <a:t> </a:t>
            </a:r>
            <a:endParaRPr lang="en-US" altLang="zh-CN" dirty="0" smtClean="0"/>
          </a:p>
          <a:p>
            <a:pPr lvl="2"/>
            <a:r>
              <a:rPr lang="en-US" altLang="zh-CN" dirty="0"/>
              <a:t>Primary Variable Vector: y = (1</a:t>
            </a:r>
            <a:r>
              <a:rPr lang="en-US" altLang="zh-CN" baseline="-25000" dirty="0"/>
              <a:t>n11</a:t>
            </a:r>
            <a:r>
              <a:rPr lang="en-US" altLang="zh-CN" dirty="0"/>
              <a:t>, 1</a:t>
            </a:r>
            <a:r>
              <a:rPr lang="en-US" altLang="zh-CN" baseline="-25000" dirty="0"/>
              <a:t>n12</a:t>
            </a:r>
            <a:r>
              <a:rPr lang="en-US" altLang="zh-CN" dirty="0"/>
              <a:t>, 0</a:t>
            </a:r>
            <a:r>
              <a:rPr lang="en-US" altLang="zh-CN" baseline="-25000" dirty="0"/>
              <a:t>n21</a:t>
            </a:r>
            <a:r>
              <a:rPr lang="en-US" altLang="zh-CN" dirty="0"/>
              <a:t>, 0</a:t>
            </a:r>
            <a:r>
              <a:rPr lang="en-US" altLang="zh-CN" baseline="-25000" dirty="0"/>
              <a:t>n22</a:t>
            </a:r>
            <a:r>
              <a:rPr lang="en-US" altLang="zh-CN" dirty="0" smtClean="0"/>
              <a:t>)</a:t>
            </a:r>
            <a:endParaRPr lang="en-US" altLang="zh-CN" dirty="0" smtClean="0"/>
          </a:p>
          <a:p>
            <a:pPr lvl="1"/>
            <a:r>
              <a:rPr lang="zh-CN" altLang="zh-CN" dirty="0" smtClean="0"/>
              <a:t>8</a:t>
            </a:r>
            <a:r>
              <a:rPr lang="en-US" altLang="zh-CN" dirty="0" smtClean="0"/>
              <a:t>0</a:t>
            </a:r>
            <a:r>
              <a:rPr lang="zh-CN" altLang="en-US" dirty="0" smtClean="0"/>
              <a:t> </a:t>
            </a:r>
            <a:r>
              <a:rPr lang="en-US" altLang="zh-CN" dirty="0" smtClean="0"/>
              <a:t>samples</a:t>
            </a:r>
            <a:r>
              <a:rPr lang="zh-CN" altLang="en-US" dirty="0" smtClean="0"/>
              <a:t> </a:t>
            </a:r>
            <a:r>
              <a:rPr lang="en-US" altLang="zh-CN" dirty="0" smtClean="0"/>
              <a:t>are</a:t>
            </a:r>
            <a:r>
              <a:rPr lang="zh-CN" altLang="en-US" dirty="0" smtClean="0"/>
              <a:t> </a:t>
            </a:r>
            <a:r>
              <a:rPr lang="en-US" altLang="zh-CN" dirty="0" smtClean="0"/>
              <a:t>collected</a:t>
            </a:r>
            <a:r>
              <a:rPr lang="zh-CN" altLang="en-US" dirty="0" smtClean="0"/>
              <a:t> </a:t>
            </a:r>
            <a:r>
              <a:rPr lang="en-US" altLang="zh-CN" dirty="0" smtClean="0"/>
              <a:t>from</a:t>
            </a:r>
            <a:r>
              <a:rPr lang="zh-CN" altLang="en-US" dirty="0" smtClean="0"/>
              <a:t> </a:t>
            </a:r>
            <a:r>
              <a:rPr lang="en-US" altLang="zh-CN" dirty="0" smtClean="0"/>
              <a:t>two</a:t>
            </a:r>
            <a:r>
              <a:rPr lang="zh-CN" altLang="en-US" dirty="0" smtClean="0"/>
              <a:t> </a:t>
            </a:r>
            <a:r>
              <a:rPr lang="en-US" altLang="zh-CN" dirty="0" smtClean="0"/>
              <a:t>batches:</a:t>
            </a:r>
            <a:r>
              <a:rPr lang="zh-CN" altLang="en-US" dirty="0" smtClean="0"/>
              <a:t> </a:t>
            </a:r>
            <a:r>
              <a:rPr lang="en-US" altLang="zh-CN" dirty="0" smtClean="0"/>
              <a:t>Batch</a:t>
            </a:r>
            <a:r>
              <a:rPr lang="zh-CN" altLang="en-US" dirty="0" smtClean="0"/>
              <a:t> </a:t>
            </a:r>
            <a:r>
              <a:rPr lang="en-US" altLang="zh-CN" dirty="0" smtClean="0"/>
              <a:t>1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Batch</a:t>
            </a:r>
            <a:r>
              <a:rPr lang="zh-CN" altLang="en-US" dirty="0" smtClean="0"/>
              <a:t> </a:t>
            </a:r>
            <a:r>
              <a:rPr lang="en-US" altLang="zh-CN" dirty="0" smtClean="0"/>
              <a:t>2</a:t>
            </a:r>
          </a:p>
          <a:p>
            <a:pPr lvl="2"/>
            <a:r>
              <a:rPr lang="el-GR" dirty="0" smtClean="0"/>
              <a:t>π</a:t>
            </a:r>
            <a:r>
              <a:rPr lang="en-US" altLang="zh-CN" baseline="-25000" dirty="0" smtClean="0"/>
              <a:t>1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samples</a:t>
            </a:r>
            <a:r>
              <a:rPr lang="zh-CN" altLang="en-US" dirty="0" smtClean="0"/>
              <a:t> </a:t>
            </a:r>
            <a:r>
              <a:rPr lang="en-US" altLang="zh-CN" dirty="0" smtClean="0"/>
              <a:t>in</a:t>
            </a:r>
            <a:r>
              <a:rPr lang="zh-CN" altLang="en-US" dirty="0" smtClean="0"/>
              <a:t> </a:t>
            </a:r>
            <a:r>
              <a:rPr lang="en-US" altLang="zh-CN" dirty="0" smtClean="0"/>
              <a:t>Class</a:t>
            </a:r>
            <a:r>
              <a:rPr lang="zh-CN" altLang="en-US" dirty="0" smtClean="0"/>
              <a:t> </a:t>
            </a:r>
            <a:r>
              <a:rPr lang="en-US" altLang="zh-CN" dirty="0" smtClean="0"/>
              <a:t>1</a:t>
            </a:r>
            <a:r>
              <a:rPr lang="zh-CN" altLang="en-US" dirty="0" smtClean="0"/>
              <a:t> </a:t>
            </a:r>
            <a:r>
              <a:rPr lang="en-US" altLang="zh-CN" dirty="0" smtClean="0"/>
              <a:t>are</a:t>
            </a:r>
            <a:r>
              <a:rPr lang="zh-CN" altLang="en-US" dirty="0" smtClean="0"/>
              <a:t> </a:t>
            </a:r>
            <a:r>
              <a:rPr lang="en-US" altLang="zh-CN" dirty="0" smtClean="0"/>
              <a:t>collected</a:t>
            </a:r>
            <a:r>
              <a:rPr lang="zh-CN" altLang="en-US" dirty="0" smtClean="0"/>
              <a:t> </a:t>
            </a:r>
            <a:r>
              <a:rPr lang="en-US" altLang="zh-CN" dirty="0" smtClean="0"/>
              <a:t>from</a:t>
            </a:r>
            <a:r>
              <a:rPr lang="zh-CN" altLang="en-US" dirty="0" smtClean="0"/>
              <a:t> </a:t>
            </a:r>
            <a:r>
              <a:rPr lang="en-US" altLang="zh-CN" dirty="0" smtClean="0"/>
              <a:t>Batch</a:t>
            </a:r>
            <a:r>
              <a:rPr lang="zh-CN" altLang="en-US" dirty="0" smtClean="0"/>
              <a:t> </a:t>
            </a:r>
            <a:r>
              <a:rPr lang="en-US" altLang="zh-CN" dirty="0" smtClean="0"/>
              <a:t>1</a:t>
            </a:r>
          </a:p>
          <a:p>
            <a:pPr lvl="2"/>
            <a:r>
              <a:rPr lang="el-GR" dirty="0" smtClean="0"/>
              <a:t>π</a:t>
            </a:r>
            <a:r>
              <a:rPr lang="en-US" altLang="zh-CN" baseline="-25000" dirty="0" smtClean="0"/>
              <a:t>2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samples</a:t>
            </a:r>
            <a:r>
              <a:rPr lang="zh-CN" altLang="en-US" dirty="0" smtClean="0"/>
              <a:t> </a:t>
            </a:r>
            <a:r>
              <a:rPr lang="en-US" altLang="zh-CN" dirty="0" smtClean="0"/>
              <a:t>in</a:t>
            </a:r>
            <a:r>
              <a:rPr lang="zh-CN" altLang="en-US" dirty="0" smtClean="0"/>
              <a:t> </a:t>
            </a:r>
            <a:r>
              <a:rPr lang="en-US" altLang="zh-CN" dirty="0" smtClean="0"/>
              <a:t>Class</a:t>
            </a:r>
            <a:r>
              <a:rPr lang="zh-CN" altLang="en-US" dirty="0" smtClean="0"/>
              <a:t> </a:t>
            </a:r>
            <a:r>
              <a:rPr lang="zh-CN" altLang="zh-CN" dirty="0" smtClean="0"/>
              <a:t>2</a:t>
            </a:r>
            <a:r>
              <a:rPr lang="zh-CN" altLang="en-US" dirty="0" smtClean="0"/>
              <a:t> </a:t>
            </a:r>
            <a:r>
              <a:rPr lang="en-US" altLang="zh-CN" dirty="0" smtClean="0"/>
              <a:t>are</a:t>
            </a:r>
            <a:r>
              <a:rPr lang="zh-CN" altLang="en-US" dirty="0" smtClean="0"/>
              <a:t> </a:t>
            </a:r>
            <a:r>
              <a:rPr lang="en-US" altLang="zh-CN" dirty="0" smtClean="0"/>
              <a:t>collected</a:t>
            </a:r>
            <a:r>
              <a:rPr lang="zh-CN" altLang="en-US" dirty="0" smtClean="0"/>
              <a:t> </a:t>
            </a:r>
            <a:r>
              <a:rPr lang="en-US" altLang="zh-CN" dirty="0" smtClean="0"/>
              <a:t>from</a:t>
            </a:r>
            <a:r>
              <a:rPr lang="zh-CN" altLang="en-US" dirty="0" smtClean="0"/>
              <a:t> </a:t>
            </a:r>
            <a:r>
              <a:rPr lang="en-US" altLang="zh-CN" dirty="0" smtClean="0"/>
              <a:t>Batch</a:t>
            </a:r>
            <a:r>
              <a:rPr lang="zh-CN" altLang="en-US" dirty="0" smtClean="0"/>
              <a:t> </a:t>
            </a:r>
            <a:r>
              <a:rPr lang="en-US" altLang="zh-CN" dirty="0" smtClean="0"/>
              <a:t>1</a:t>
            </a:r>
          </a:p>
          <a:p>
            <a:pPr lvl="2"/>
            <a:r>
              <a:rPr lang="en-US" altLang="zh-CN" dirty="0" smtClean="0"/>
              <a:t>B</a:t>
            </a:r>
            <a:r>
              <a:rPr lang="en-US" altLang="zh-CN" dirty="0" smtClean="0"/>
              <a:t>atch</a:t>
            </a:r>
            <a:r>
              <a:rPr lang="en-US" altLang="zh-CN" dirty="0" smtClean="0"/>
              <a:t> </a:t>
            </a:r>
            <a:r>
              <a:rPr lang="en-US" altLang="zh-CN" dirty="0"/>
              <a:t>Vector: y = (1</a:t>
            </a:r>
            <a:r>
              <a:rPr lang="en-US" altLang="zh-CN" baseline="-25000" dirty="0"/>
              <a:t>n11</a:t>
            </a:r>
            <a:r>
              <a:rPr lang="en-US" altLang="zh-CN" dirty="0"/>
              <a:t>, </a:t>
            </a:r>
            <a:r>
              <a:rPr lang="en-US" altLang="zh-CN" dirty="0" smtClean="0"/>
              <a:t>0</a:t>
            </a:r>
            <a:r>
              <a:rPr lang="en-US" altLang="zh-CN" baseline="-25000" dirty="0" smtClean="0"/>
              <a:t>n12</a:t>
            </a:r>
            <a:r>
              <a:rPr lang="en-US" altLang="zh-CN" dirty="0"/>
              <a:t>, </a:t>
            </a:r>
            <a:r>
              <a:rPr lang="en-US" altLang="zh-CN" dirty="0" smtClean="0"/>
              <a:t>1</a:t>
            </a:r>
            <a:r>
              <a:rPr lang="en-US" altLang="zh-CN" baseline="-25000" dirty="0" smtClean="0"/>
              <a:t>n21</a:t>
            </a:r>
            <a:r>
              <a:rPr lang="en-US" altLang="zh-CN" dirty="0"/>
              <a:t>, 0</a:t>
            </a:r>
            <a:r>
              <a:rPr lang="en-US" altLang="zh-CN" baseline="-25000" dirty="0"/>
              <a:t>n22</a:t>
            </a:r>
            <a:r>
              <a:rPr lang="en-US" altLang="zh-CN" dirty="0" smtClean="0"/>
              <a:t>)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0134390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of Simulation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Balance</a:t>
            </a:r>
            <a:r>
              <a:rPr lang="zh-CN" altLang="en-US" dirty="0" smtClean="0"/>
              <a:t> </a:t>
            </a:r>
            <a:r>
              <a:rPr lang="en-US" altLang="zh-CN" dirty="0" smtClean="0"/>
              <a:t>Design:</a:t>
            </a:r>
            <a:r>
              <a:rPr lang="zh-CN" altLang="en-US" dirty="0" smtClean="0"/>
              <a:t> </a:t>
            </a:r>
            <a:r>
              <a:rPr lang="el-GR" dirty="0" smtClean="0"/>
              <a:t>π</a:t>
            </a:r>
            <a:r>
              <a:rPr lang="en-US" altLang="zh-CN" baseline="-25000" dirty="0" smtClean="0"/>
              <a:t>1</a:t>
            </a:r>
            <a:r>
              <a:rPr lang="zh-CN" altLang="en-US" baseline="-25000" dirty="0" smtClean="0"/>
              <a:t> </a:t>
            </a:r>
            <a:r>
              <a:rPr lang="zh-CN" altLang="zh-CN" dirty="0" smtClean="0"/>
              <a:t>=</a:t>
            </a:r>
            <a:r>
              <a:rPr lang="zh-CN" altLang="en-US" dirty="0" smtClean="0"/>
              <a:t> </a:t>
            </a:r>
            <a:r>
              <a:rPr lang="el-GR" dirty="0" smtClean="0"/>
              <a:t>π</a:t>
            </a:r>
            <a:r>
              <a:rPr lang="zh-CN" altLang="zh-CN" baseline="-25000" dirty="0" smtClean="0"/>
              <a:t>2</a:t>
            </a:r>
            <a:r>
              <a:rPr lang="zh-CN" altLang="en-US" dirty="0" smtClean="0"/>
              <a:t> </a:t>
            </a:r>
            <a:r>
              <a:rPr lang="en-US" altLang="zh-CN" dirty="0" smtClean="0"/>
              <a:t>=</a:t>
            </a:r>
            <a:r>
              <a:rPr lang="zh-CN" altLang="en-US" dirty="0" smtClean="0"/>
              <a:t> </a:t>
            </a:r>
            <a:r>
              <a:rPr lang="en-US" altLang="zh-CN" dirty="0" smtClean="0"/>
              <a:t>0.5</a:t>
            </a:r>
          </a:p>
          <a:p>
            <a:r>
              <a:rPr lang="en-US" dirty="0" smtClean="0"/>
              <a:t>Unbalance</a:t>
            </a:r>
            <a:r>
              <a:rPr lang="zh-CN" altLang="en-US" dirty="0" smtClean="0"/>
              <a:t> </a:t>
            </a:r>
            <a:r>
              <a:rPr lang="en-US" altLang="zh-CN" dirty="0" smtClean="0"/>
              <a:t>Design</a:t>
            </a:r>
            <a:r>
              <a:rPr lang="zh-CN" altLang="en-US" dirty="0" smtClean="0"/>
              <a:t> </a:t>
            </a:r>
            <a:endParaRPr lang="en-US" altLang="zh-CN" dirty="0" smtClean="0"/>
          </a:p>
          <a:p>
            <a:pPr lvl="1"/>
            <a:r>
              <a:rPr lang="en-US" dirty="0" smtClean="0"/>
              <a:t>Case</a:t>
            </a:r>
            <a:r>
              <a:rPr lang="zh-CN" altLang="en-US" dirty="0" smtClean="0"/>
              <a:t> </a:t>
            </a:r>
            <a:r>
              <a:rPr lang="en-US" altLang="zh-CN" dirty="0" smtClean="0"/>
              <a:t>1:</a:t>
            </a:r>
            <a:r>
              <a:rPr lang="zh-CN" altLang="en-US" dirty="0" smtClean="0"/>
              <a:t> </a:t>
            </a:r>
            <a:r>
              <a:rPr lang="el-GR" dirty="0" smtClean="0"/>
              <a:t>π</a:t>
            </a:r>
            <a:r>
              <a:rPr lang="en-US" altLang="zh-CN" baseline="-25000" dirty="0" smtClean="0"/>
              <a:t>1</a:t>
            </a:r>
            <a:r>
              <a:rPr lang="zh-CN" altLang="en-US" baseline="-25000" dirty="0" smtClean="0"/>
              <a:t>  </a:t>
            </a:r>
            <a:r>
              <a:rPr lang="zh-CN" altLang="zh-CN" dirty="0" smtClean="0"/>
              <a:t>=</a:t>
            </a:r>
            <a:r>
              <a:rPr lang="zh-CN" altLang="en-US" dirty="0" smtClean="0"/>
              <a:t> </a:t>
            </a:r>
            <a:r>
              <a:rPr lang="el-GR" dirty="0" smtClean="0"/>
              <a:t>π</a:t>
            </a:r>
            <a:r>
              <a:rPr lang="zh-CN" altLang="zh-CN" baseline="-25000" dirty="0" smtClean="0"/>
              <a:t>2</a:t>
            </a:r>
            <a:r>
              <a:rPr lang="en-US" altLang="zh-CN" dirty="0" smtClean="0"/>
              <a:t>,</a:t>
            </a:r>
            <a:r>
              <a:rPr lang="zh-CN" altLang="en-US" dirty="0" smtClean="0"/>
              <a:t> </a:t>
            </a:r>
            <a:r>
              <a:rPr lang="el-GR" dirty="0" smtClean="0"/>
              <a:t>π</a:t>
            </a:r>
            <a:r>
              <a:rPr lang="en-US" altLang="zh-CN" baseline="-25000" dirty="0" smtClean="0"/>
              <a:t>1</a:t>
            </a:r>
            <a:r>
              <a:rPr lang="zh-CN" altLang="en-US" baseline="-25000" dirty="0" smtClean="0"/>
              <a:t> </a:t>
            </a:r>
            <a:r>
              <a:rPr lang="zh-CN" altLang="zh-CN" dirty="0"/>
              <a:t>+</a:t>
            </a:r>
            <a:r>
              <a:rPr lang="zh-CN" altLang="en-US" dirty="0" smtClean="0"/>
              <a:t> </a:t>
            </a:r>
            <a:r>
              <a:rPr lang="el-GR" dirty="0" smtClean="0"/>
              <a:t>π</a:t>
            </a:r>
            <a:r>
              <a:rPr lang="zh-CN" altLang="zh-CN" baseline="-25000" dirty="0" smtClean="0"/>
              <a:t>2</a:t>
            </a:r>
            <a:r>
              <a:rPr lang="zh-CN" altLang="zh-CN" dirty="0" smtClean="0"/>
              <a:t>!</a:t>
            </a:r>
            <a:r>
              <a:rPr lang="en-US" altLang="zh-CN" dirty="0" smtClean="0"/>
              <a:t>=</a:t>
            </a:r>
            <a:r>
              <a:rPr lang="zh-CN" altLang="en-US" dirty="0" smtClean="0"/>
              <a:t> </a:t>
            </a:r>
            <a:r>
              <a:rPr lang="en-US" altLang="zh-CN" dirty="0" smtClean="0"/>
              <a:t>1</a:t>
            </a:r>
          </a:p>
          <a:p>
            <a:pPr lvl="2"/>
            <a:r>
              <a:rPr lang="en-US" altLang="zh-CN" dirty="0" smtClean="0"/>
              <a:t>Batch</a:t>
            </a:r>
            <a:r>
              <a:rPr lang="zh-CN" altLang="en-US" dirty="0" smtClean="0"/>
              <a:t> </a:t>
            </a:r>
            <a:r>
              <a:rPr lang="en-US" altLang="zh-CN" dirty="0" smtClean="0"/>
              <a:t>vector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primary</a:t>
            </a:r>
            <a:r>
              <a:rPr lang="zh-CN" altLang="en-US" dirty="0" smtClean="0"/>
              <a:t> </a:t>
            </a:r>
            <a:r>
              <a:rPr lang="en-US" altLang="zh-CN" dirty="0" smtClean="0"/>
              <a:t>variable</a:t>
            </a:r>
            <a:r>
              <a:rPr lang="zh-CN" altLang="en-US" dirty="0" smtClean="0"/>
              <a:t> </a:t>
            </a:r>
            <a:r>
              <a:rPr lang="en-US" altLang="zh-CN" dirty="0" smtClean="0"/>
              <a:t>vector</a:t>
            </a:r>
            <a:r>
              <a:rPr lang="zh-CN" altLang="en-US" dirty="0" smtClean="0"/>
              <a:t> </a:t>
            </a:r>
            <a:r>
              <a:rPr lang="en-US" altLang="zh-CN" dirty="0" smtClean="0"/>
              <a:t>are</a:t>
            </a:r>
            <a:r>
              <a:rPr lang="zh-CN" altLang="en-US" dirty="0" smtClean="0"/>
              <a:t> </a:t>
            </a:r>
            <a:r>
              <a:rPr lang="en-US" altLang="zh-CN" dirty="0" smtClean="0"/>
              <a:t>uncorrelated.</a:t>
            </a:r>
          </a:p>
          <a:p>
            <a:pPr lvl="2"/>
            <a:r>
              <a:rPr lang="en-US" dirty="0" smtClean="0"/>
              <a:t>Sizes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two</a:t>
            </a:r>
            <a:r>
              <a:rPr lang="zh-CN" altLang="en-US" dirty="0" smtClean="0"/>
              <a:t> </a:t>
            </a:r>
            <a:r>
              <a:rPr lang="en-US" altLang="zh-CN" dirty="0" smtClean="0"/>
              <a:t>batches</a:t>
            </a:r>
            <a:r>
              <a:rPr lang="zh-CN" altLang="en-US" dirty="0" smtClean="0"/>
              <a:t> </a:t>
            </a:r>
            <a:r>
              <a:rPr lang="en-US" altLang="zh-CN" dirty="0" smtClean="0"/>
              <a:t>are</a:t>
            </a:r>
            <a:r>
              <a:rPr lang="zh-CN" altLang="en-US" dirty="0" smtClean="0"/>
              <a:t> </a:t>
            </a:r>
            <a:r>
              <a:rPr lang="en-US" altLang="zh-CN" dirty="0" smtClean="0"/>
              <a:t>different.</a:t>
            </a:r>
          </a:p>
          <a:p>
            <a:pPr lvl="1"/>
            <a:r>
              <a:rPr lang="en-US" dirty="0" smtClean="0"/>
              <a:t>Case</a:t>
            </a:r>
            <a:r>
              <a:rPr lang="zh-CN" altLang="en-US" dirty="0" smtClean="0"/>
              <a:t> </a:t>
            </a:r>
            <a:r>
              <a:rPr lang="en-US" altLang="zh-CN" dirty="0" smtClean="0"/>
              <a:t>2:</a:t>
            </a:r>
            <a:r>
              <a:rPr lang="zh-CN" altLang="en-US" dirty="0" smtClean="0"/>
              <a:t> </a:t>
            </a:r>
            <a:r>
              <a:rPr lang="el-GR" dirty="0" smtClean="0"/>
              <a:t>π</a:t>
            </a:r>
            <a:r>
              <a:rPr lang="en-US" altLang="zh-CN" baseline="-25000" dirty="0" smtClean="0"/>
              <a:t>1</a:t>
            </a:r>
            <a:r>
              <a:rPr lang="zh-CN" altLang="en-US" baseline="-25000" dirty="0" smtClean="0"/>
              <a:t> </a:t>
            </a:r>
            <a:r>
              <a:rPr lang="en-US" altLang="zh-CN" dirty="0" smtClean="0"/>
              <a:t>!=</a:t>
            </a:r>
            <a:r>
              <a:rPr lang="zh-CN" altLang="en-US" dirty="0" smtClean="0"/>
              <a:t> </a:t>
            </a:r>
            <a:r>
              <a:rPr lang="el-GR" dirty="0" smtClean="0"/>
              <a:t>π</a:t>
            </a:r>
            <a:r>
              <a:rPr lang="zh-CN" altLang="zh-CN" baseline="-25000" dirty="0" smtClean="0"/>
              <a:t>2</a:t>
            </a:r>
            <a:r>
              <a:rPr lang="zh-CN" altLang="zh-CN" dirty="0" smtClean="0"/>
              <a:t>,</a:t>
            </a:r>
            <a:r>
              <a:rPr lang="el-GR" dirty="0" smtClean="0"/>
              <a:t> π</a:t>
            </a:r>
            <a:r>
              <a:rPr lang="en-US" altLang="zh-CN" baseline="-25000" dirty="0" smtClean="0"/>
              <a:t>1</a:t>
            </a:r>
            <a:r>
              <a:rPr lang="zh-CN" altLang="en-US" baseline="-25000" dirty="0" smtClean="0"/>
              <a:t> </a:t>
            </a:r>
            <a:r>
              <a:rPr lang="zh-CN" altLang="zh-CN" dirty="0"/>
              <a:t>+</a:t>
            </a:r>
            <a:r>
              <a:rPr lang="zh-CN" altLang="en-US" dirty="0" smtClean="0"/>
              <a:t> </a:t>
            </a:r>
            <a:r>
              <a:rPr lang="el-GR" dirty="0" smtClean="0"/>
              <a:t>π</a:t>
            </a:r>
            <a:r>
              <a:rPr lang="zh-CN" altLang="zh-CN" baseline="-25000" dirty="0" smtClean="0"/>
              <a:t>2</a:t>
            </a:r>
            <a:r>
              <a:rPr lang="zh-CN" altLang="en-US" baseline="-25000" dirty="0" smtClean="0"/>
              <a:t> </a:t>
            </a:r>
            <a:r>
              <a:rPr lang="zh-CN" altLang="en-US" dirty="0" smtClean="0"/>
              <a:t>= </a:t>
            </a:r>
            <a:r>
              <a:rPr lang="en-US" altLang="zh-CN" dirty="0" smtClean="0"/>
              <a:t>1</a:t>
            </a:r>
            <a:r>
              <a:rPr lang="zh-CN" altLang="en-US" dirty="0" smtClean="0"/>
              <a:t>  </a:t>
            </a:r>
            <a:endParaRPr lang="en-US" altLang="zh-CN" dirty="0" smtClean="0"/>
          </a:p>
          <a:p>
            <a:pPr lvl="2"/>
            <a:r>
              <a:rPr lang="en-US" altLang="zh-CN" dirty="0" smtClean="0"/>
              <a:t>Batch</a:t>
            </a:r>
            <a:r>
              <a:rPr lang="zh-CN" altLang="en-US" dirty="0" smtClean="0"/>
              <a:t> </a:t>
            </a:r>
            <a:r>
              <a:rPr lang="en-US" altLang="zh-CN" dirty="0" smtClean="0"/>
              <a:t>vector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primary</a:t>
            </a:r>
            <a:r>
              <a:rPr lang="zh-CN" altLang="en-US" dirty="0" smtClean="0"/>
              <a:t> </a:t>
            </a:r>
            <a:r>
              <a:rPr lang="en-US" altLang="zh-CN" dirty="0" smtClean="0"/>
              <a:t>variable</a:t>
            </a:r>
            <a:r>
              <a:rPr lang="zh-CN" altLang="en-US" dirty="0" smtClean="0"/>
              <a:t> </a:t>
            </a:r>
            <a:r>
              <a:rPr lang="en-US" altLang="zh-CN" dirty="0" smtClean="0"/>
              <a:t>vector</a:t>
            </a:r>
            <a:r>
              <a:rPr lang="zh-CN" altLang="en-US" dirty="0" smtClean="0"/>
              <a:t> </a:t>
            </a:r>
            <a:r>
              <a:rPr lang="en-US" altLang="zh-CN" dirty="0" smtClean="0"/>
              <a:t>are</a:t>
            </a:r>
            <a:r>
              <a:rPr lang="zh-CN" altLang="en-US" dirty="0" smtClean="0"/>
              <a:t> </a:t>
            </a:r>
            <a:r>
              <a:rPr lang="en-US" altLang="zh-CN" dirty="0" smtClean="0"/>
              <a:t>correlated.</a:t>
            </a:r>
          </a:p>
          <a:p>
            <a:pPr lvl="2"/>
            <a:r>
              <a:rPr lang="en-US" dirty="0" smtClean="0"/>
              <a:t>Sizes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two</a:t>
            </a:r>
            <a:r>
              <a:rPr lang="zh-CN" altLang="en-US" dirty="0" smtClean="0"/>
              <a:t> </a:t>
            </a:r>
            <a:r>
              <a:rPr lang="en-US" altLang="zh-CN" dirty="0" smtClean="0"/>
              <a:t>batches</a:t>
            </a:r>
            <a:r>
              <a:rPr lang="zh-CN" altLang="en-US" dirty="0" smtClean="0"/>
              <a:t> </a:t>
            </a:r>
            <a:r>
              <a:rPr lang="en-US" altLang="zh-CN" dirty="0" smtClean="0"/>
              <a:t>are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same.</a:t>
            </a:r>
          </a:p>
          <a:p>
            <a:pPr lvl="1"/>
            <a:r>
              <a:rPr lang="en-US" dirty="0" smtClean="0"/>
              <a:t>Case</a:t>
            </a:r>
            <a:r>
              <a:rPr lang="zh-CN" altLang="en-US" dirty="0" smtClean="0"/>
              <a:t> </a:t>
            </a:r>
            <a:r>
              <a:rPr lang="zh-CN" altLang="zh-CN" dirty="0"/>
              <a:t>3</a:t>
            </a:r>
            <a:r>
              <a:rPr lang="en-US" altLang="zh-CN" dirty="0" smtClean="0"/>
              <a:t>:</a:t>
            </a:r>
            <a:r>
              <a:rPr lang="zh-CN" altLang="en-US" dirty="0" smtClean="0"/>
              <a:t> </a:t>
            </a:r>
            <a:r>
              <a:rPr lang="el-GR" dirty="0" smtClean="0"/>
              <a:t>π</a:t>
            </a:r>
            <a:r>
              <a:rPr lang="en-US" altLang="zh-CN" baseline="-25000" dirty="0" smtClean="0"/>
              <a:t>1</a:t>
            </a:r>
            <a:r>
              <a:rPr lang="zh-CN" altLang="en-US" baseline="-25000" dirty="0" smtClean="0"/>
              <a:t> </a:t>
            </a:r>
            <a:r>
              <a:rPr lang="en-US" altLang="zh-CN" dirty="0" smtClean="0"/>
              <a:t>!=</a:t>
            </a:r>
            <a:r>
              <a:rPr lang="zh-CN" altLang="en-US" dirty="0" smtClean="0"/>
              <a:t> </a:t>
            </a:r>
            <a:r>
              <a:rPr lang="el-GR" dirty="0" smtClean="0"/>
              <a:t>π</a:t>
            </a:r>
            <a:r>
              <a:rPr lang="zh-CN" altLang="zh-CN" baseline="-25000" dirty="0" smtClean="0"/>
              <a:t>2</a:t>
            </a:r>
            <a:r>
              <a:rPr lang="zh-CN" altLang="zh-CN" dirty="0" smtClean="0"/>
              <a:t>,</a:t>
            </a:r>
            <a:r>
              <a:rPr lang="el-GR" dirty="0" smtClean="0"/>
              <a:t> π</a:t>
            </a:r>
            <a:r>
              <a:rPr lang="en-US" altLang="zh-CN" baseline="-25000" dirty="0" smtClean="0"/>
              <a:t>1</a:t>
            </a:r>
            <a:r>
              <a:rPr lang="zh-CN" altLang="en-US" baseline="-25000" dirty="0" smtClean="0"/>
              <a:t> </a:t>
            </a:r>
            <a:r>
              <a:rPr lang="zh-CN" altLang="zh-CN" dirty="0" smtClean="0"/>
              <a:t>+</a:t>
            </a:r>
            <a:r>
              <a:rPr lang="zh-CN" altLang="en-US" dirty="0" smtClean="0"/>
              <a:t> </a:t>
            </a:r>
            <a:r>
              <a:rPr lang="el-GR" dirty="0" smtClean="0"/>
              <a:t>π</a:t>
            </a:r>
            <a:r>
              <a:rPr lang="zh-CN" altLang="zh-CN" baseline="-25000" dirty="0" smtClean="0"/>
              <a:t>2</a:t>
            </a:r>
            <a:r>
              <a:rPr lang="zh-CN" altLang="en-US" baseline="-25000" dirty="0" smtClean="0"/>
              <a:t> </a:t>
            </a:r>
            <a:r>
              <a:rPr lang="en-US" altLang="zh-CN" dirty="0" smtClean="0"/>
              <a:t>!</a:t>
            </a:r>
            <a:r>
              <a:rPr lang="zh-CN" altLang="en-US" dirty="0" smtClean="0"/>
              <a:t>= </a:t>
            </a:r>
            <a:r>
              <a:rPr lang="en-US" altLang="zh-CN" dirty="0" smtClean="0"/>
              <a:t>1</a:t>
            </a:r>
            <a:r>
              <a:rPr lang="zh-CN" altLang="en-US" dirty="0" smtClean="0"/>
              <a:t>  </a:t>
            </a:r>
            <a:endParaRPr lang="en-US" altLang="zh-CN" dirty="0" smtClean="0"/>
          </a:p>
          <a:p>
            <a:pPr lvl="2"/>
            <a:r>
              <a:rPr lang="en-US" altLang="zh-CN" dirty="0" smtClean="0"/>
              <a:t>Batch</a:t>
            </a:r>
            <a:r>
              <a:rPr lang="zh-CN" altLang="en-US" dirty="0" smtClean="0"/>
              <a:t> </a:t>
            </a:r>
            <a:r>
              <a:rPr lang="en-US" altLang="zh-CN" dirty="0" smtClean="0"/>
              <a:t>vector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primary</a:t>
            </a:r>
            <a:r>
              <a:rPr lang="zh-CN" altLang="en-US" dirty="0" smtClean="0"/>
              <a:t> </a:t>
            </a:r>
            <a:r>
              <a:rPr lang="en-US" altLang="zh-CN" dirty="0" smtClean="0"/>
              <a:t>variable</a:t>
            </a:r>
            <a:r>
              <a:rPr lang="zh-CN" altLang="en-US" dirty="0" smtClean="0"/>
              <a:t> </a:t>
            </a:r>
            <a:r>
              <a:rPr lang="en-US" altLang="zh-CN" dirty="0" smtClean="0"/>
              <a:t>vector</a:t>
            </a:r>
            <a:r>
              <a:rPr lang="zh-CN" altLang="en-US" dirty="0" smtClean="0"/>
              <a:t> </a:t>
            </a:r>
            <a:r>
              <a:rPr lang="en-US" altLang="zh-CN" dirty="0" smtClean="0"/>
              <a:t>are</a:t>
            </a:r>
            <a:r>
              <a:rPr lang="zh-CN" altLang="en-US" dirty="0" smtClean="0"/>
              <a:t> </a:t>
            </a:r>
            <a:r>
              <a:rPr lang="en-US" altLang="zh-CN" dirty="0" smtClean="0"/>
              <a:t>uncorrelated.</a:t>
            </a:r>
          </a:p>
          <a:p>
            <a:pPr lvl="2"/>
            <a:r>
              <a:rPr lang="en-US" dirty="0" smtClean="0"/>
              <a:t>Sizes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two</a:t>
            </a:r>
            <a:r>
              <a:rPr lang="zh-CN" altLang="en-US" dirty="0" smtClean="0"/>
              <a:t> </a:t>
            </a:r>
            <a:r>
              <a:rPr lang="en-US" altLang="zh-CN" dirty="0" smtClean="0"/>
              <a:t>batches</a:t>
            </a:r>
            <a:r>
              <a:rPr lang="zh-CN" altLang="en-US" dirty="0" smtClean="0"/>
              <a:t> </a:t>
            </a:r>
            <a:r>
              <a:rPr lang="en-US" altLang="zh-CN" dirty="0" smtClean="0"/>
              <a:t>are</a:t>
            </a:r>
            <a:r>
              <a:rPr lang="zh-CN" altLang="en-US" dirty="0" smtClean="0"/>
              <a:t> </a:t>
            </a:r>
            <a:r>
              <a:rPr lang="en-US" altLang="zh-CN" dirty="0" smtClean="0"/>
              <a:t>different.</a:t>
            </a:r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75600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Simulation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Fixed</a:t>
            </a:r>
            <a:r>
              <a:rPr lang="zh-CN" altLang="en-US" dirty="0" smtClean="0"/>
              <a:t> </a:t>
            </a:r>
            <a:r>
              <a:rPr lang="en-US" altLang="zh-CN" dirty="0"/>
              <a:t>E</a:t>
            </a:r>
            <a:r>
              <a:rPr lang="en-US" altLang="zh-CN" dirty="0" smtClean="0"/>
              <a:t>ffects</a:t>
            </a:r>
            <a:r>
              <a:rPr lang="zh-CN" altLang="en-US" dirty="0" smtClean="0"/>
              <a:t> </a:t>
            </a:r>
            <a:r>
              <a:rPr lang="en-US" altLang="zh-CN" dirty="0" smtClean="0"/>
              <a:t>Two</a:t>
            </a:r>
            <a:r>
              <a:rPr lang="zh-CN" altLang="en-US" dirty="0" smtClean="0"/>
              <a:t> </a:t>
            </a:r>
            <a:r>
              <a:rPr lang="en-US" altLang="zh-CN" dirty="0" smtClean="0"/>
              <a:t>Way</a:t>
            </a:r>
            <a:r>
              <a:rPr lang="zh-CN" altLang="en-US" dirty="0" smtClean="0"/>
              <a:t> </a:t>
            </a:r>
            <a:r>
              <a:rPr lang="en-US" altLang="zh-CN" dirty="0" smtClean="0"/>
              <a:t>ANOVA</a:t>
            </a:r>
            <a:r>
              <a:rPr lang="zh-CN" altLang="en-US" dirty="0" smtClean="0"/>
              <a:t> </a:t>
            </a:r>
            <a:r>
              <a:rPr lang="en-US" altLang="zh-CN" dirty="0" smtClean="0"/>
              <a:t>settings</a:t>
            </a:r>
            <a:r>
              <a:rPr lang="zh-CN" altLang="en-US" dirty="0" smtClean="0"/>
              <a:t> </a:t>
            </a:r>
            <a:r>
              <a:rPr lang="en-US" altLang="zh-CN" dirty="0" smtClean="0"/>
              <a:t>for</a:t>
            </a:r>
            <a:r>
              <a:rPr lang="zh-CN" altLang="en-US" dirty="0" smtClean="0"/>
              <a:t> </a:t>
            </a:r>
            <a:r>
              <a:rPr lang="en-US" altLang="zh-CN" dirty="0" smtClean="0"/>
              <a:t>primary variable effect and batch effect.</a:t>
            </a:r>
          </a:p>
          <a:p>
            <a:pPr lvl="1"/>
            <a:r>
              <a:rPr lang="en-US" altLang="zh-CN" dirty="0" smtClean="0"/>
              <a:t>Gene</a:t>
            </a:r>
            <a:r>
              <a:rPr lang="zh-CN" altLang="en-US" dirty="0" smtClean="0"/>
              <a:t> </a:t>
            </a:r>
            <a:r>
              <a:rPr lang="en-US" altLang="zh-CN" dirty="0" smtClean="0"/>
              <a:t>1</a:t>
            </a:r>
            <a:r>
              <a:rPr lang="zh-CN" altLang="en-US" dirty="0" smtClean="0"/>
              <a:t> </a:t>
            </a:r>
            <a:r>
              <a:rPr lang="en-US" altLang="zh-CN" dirty="0" smtClean="0"/>
              <a:t>–</a:t>
            </a:r>
            <a:r>
              <a:rPr lang="zh-CN" altLang="en-US" dirty="0" smtClean="0"/>
              <a:t> </a:t>
            </a:r>
            <a:r>
              <a:rPr lang="en-US" altLang="zh-CN" dirty="0" smtClean="0"/>
              <a:t>t1:</a:t>
            </a:r>
            <a:r>
              <a:rPr lang="zh-CN" altLang="en-US" dirty="0" smtClean="0"/>
              <a:t> </a:t>
            </a:r>
            <a:r>
              <a:rPr lang="en-US" altLang="zh-CN" dirty="0" smtClean="0"/>
              <a:t>Primary</a:t>
            </a:r>
            <a:r>
              <a:rPr lang="zh-CN" altLang="en-US" dirty="0" smtClean="0"/>
              <a:t> </a:t>
            </a:r>
            <a:r>
              <a:rPr lang="en-US" altLang="zh-CN" dirty="0" smtClean="0"/>
              <a:t>variable</a:t>
            </a:r>
            <a:r>
              <a:rPr lang="zh-CN" altLang="en-US" dirty="0" smtClean="0"/>
              <a:t> </a:t>
            </a:r>
            <a:r>
              <a:rPr lang="en-US" altLang="zh-CN" dirty="0" smtClean="0"/>
              <a:t>effect</a:t>
            </a:r>
            <a:r>
              <a:rPr lang="zh-CN" altLang="en-US" dirty="0" smtClean="0"/>
              <a:t> </a:t>
            </a:r>
            <a:r>
              <a:rPr lang="en-US" altLang="zh-CN" dirty="0" smtClean="0"/>
              <a:t>+</a:t>
            </a:r>
            <a:r>
              <a:rPr lang="zh-CN" altLang="en-US" dirty="0" smtClean="0"/>
              <a:t> </a:t>
            </a:r>
            <a:r>
              <a:rPr lang="en-US" altLang="zh-CN" dirty="0" smtClean="0"/>
              <a:t>random</a:t>
            </a:r>
            <a:r>
              <a:rPr lang="zh-CN" altLang="en-US" dirty="0" smtClean="0"/>
              <a:t> </a:t>
            </a:r>
            <a:r>
              <a:rPr lang="en-US" altLang="zh-CN" dirty="0" smtClean="0"/>
              <a:t>noise</a:t>
            </a:r>
          </a:p>
          <a:p>
            <a:pPr lvl="1"/>
            <a:r>
              <a:rPr lang="en-US" altLang="zh-CN" dirty="0" smtClean="0"/>
              <a:t>Gene</a:t>
            </a:r>
            <a:r>
              <a:rPr lang="zh-CN" altLang="en-US" dirty="0" smtClean="0"/>
              <a:t> </a:t>
            </a:r>
            <a:r>
              <a:rPr lang="en-US" altLang="zh-CN" dirty="0" smtClean="0"/>
              <a:t>t1</a:t>
            </a:r>
            <a:r>
              <a:rPr lang="zh-CN" altLang="en-US" dirty="0"/>
              <a:t> </a:t>
            </a:r>
            <a:r>
              <a:rPr lang="en-US" altLang="zh-CN" dirty="0" smtClean="0"/>
              <a:t>+</a:t>
            </a:r>
            <a:r>
              <a:rPr lang="zh-CN" altLang="en-US" dirty="0" smtClean="0"/>
              <a:t> </a:t>
            </a:r>
            <a:r>
              <a:rPr lang="en-US" altLang="zh-CN" dirty="0" smtClean="0"/>
              <a:t>1</a:t>
            </a:r>
            <a:r>
              <a:rPr lang="zh-CN" altLang="en-US" dirty="0" smtClean="0"/>
              <a:t> </a:t>
            </a:r>
            <a:r>
              <a:rPr lang="en-US" altLang="zh-CN" dirty="0" smtClean="0"/>
              <a:t>–</a:t>
            </a:r>
            <a:r>
              <a:rPr lang="zh-CN" altLang="en-US" dirty="0" smtClean="0"/>
              <a:t> </a:t>
            </a:r>
            <a:r>
              <a:rPr lang="en-US" altLang="zh-CN" dirty="0" smtClean="0"/>
              <a:t>t2:</a:t>
            </a:r>
            <a:r>
              <a:rPr lang="zh-CN" altLang="en-US" dirty="0" smtClean="0"/>
              <a:t> </a:t>
            </a:r>
            <a:r>
              <a:rPr lang="en-US" altLang="zh-CN" dirty="0" smtClean="0"/>
              <a:t>Primary</a:t>
            </a:r>
            <a:r>
              <a:rPr lang="zh-CN" altLang="en-US" dirty="0" smtClean="0"/>
              <a:t> </a:t>
            </a:r>
            <a:r>
              <a:rPr lang="en-US" altLang="zh-CN" dirty="0" smtClean="0"/>
              <a:t>variable</a:t>
            </a:r>
            <a:r>
              <a:rPr lang="zh-CN" altLang="en-US" dirty="0" smtClean="0"/>
              <a:t> </a:t>
            </a:r>
            <a:r>
              <a:rPr lang="en-US" altLang="zh-CN" dirty="0" smtClean="0"/>
              <a:t>effect</a:t>
            </a:r>
            <a:r>
              <a:rPr lang="zh-CN" altLang="en-US" dirty="0" smtClean="0"/>
              <a:t> </a:t>
            </a:r>
            <a:r>
              <a:rPr lang="en-US" altLang="zh-CN" dirty="0" smtClean="0"/>
              <a:t>+</a:t>
            </a:r>
            <a:r>
              <a:rPr lang="zh-CN" altLang="en-US" dirty="0" smtClean="0"/>
              <a:t> </a:t>
            </a:r>
            <a:r>
              <a:rPr lang="en-US" altLang="zh-CN" dirty="0" smtClean="0"/>
              <a:t>batch</a:t>
            </a:r>
            <a:r>
              <a:rPr lang="zh-CN" altLang="en-US" dirty="0" smtClean="0"/>
              <a:t> </a:t>
            </a:r>
            <a:r>
              <a:rPr lang="en-US" altLang="zh-CN" dirty="0" smtClean="0"/>
              <a:t>effect</a:t>
            </a:r>
            <a:r>
              <a:rPr lang="zh-CN" altLang="en-US" dirty="0" smtClean="0"/>
              <a:t> </a:t>
            </a:r>
            <a:r>
              <a:rPr lang="en-US" altLang="zh-CN" dirty="0" smtClean="0"/>
              <a:t>+</a:t>
            </a:r>
            <a:r>
              <a:rPr lang="zh-CN" altLang="en-US" dirty="0" smtClean="0"/>
              <a:t> </a:t>
            </a:r>
            <a:r>
              <a:rPr lang="en-US" altLang="zh-CN" dirty="0" smtClean="0"/>
              <a:t>random</a:t>
            </a:r>
            <a:r>
              <a:rPr lang="zh-CN" altLang="en-US" dirty="0" smtClean="0"/>
              <a:t> </a:t>
            </a:r>
            <a:r>
              <a:rPr lang="en-US" altLang="zh-CN" dirty="0" smtClean="0"/>
              <a:t>noise</a:t>
            </a:r>
          </a:p>
          <a:p>
            <a:pPr lvl="1"/>
            <a:r>
              <a:rPr lang="en-US" altLang="zh-CN" dirty="0" smtClean="0"/>
              <a:t>Gene</a:t>
            </a:r>
            <a:r>
              <a:rPr lang="zh-CN" altLang="en-US" dirty="0" smtClean="0"/>
              <a:t> </a:t>
            </a:r>
            <a:r>
              <a:rPr lang="en-US" altLang="zh-CN" dirty="0" smtClean="0"/>
              <a:t>t2</a:t>
            </a:r>
            <a:r>
              <a:rPr lang="zh-CN" altLang="en-US" dirty="0" smtClean="0"/>
              <a:t> </a:t>
            </a:r>
            <a:r>
              <a:rPr lang="en-US" altLang="zh-CN" dirty="0" smtClean="0"/>
              <a:t>+</a:t>
            </a:r>
            <a:r>
              <a:rPr lang="zh-CN" altLang="en-US" dirty="0" smtClean="0"/>
              <a:t> </a:t>
            </a:r>
            <a:r>
              <a:rPr lang="en-US" altLang="zh-CN" dirty="0" smtClean="0"/>
              <a:t>1</a:t>
            </a:r>
            <a:r>
              <a:rPr lang="zh-CN" altLang="en-US" dirty="0" smtClean="0"/>
              <a:t> </a:t>
            </a:r>
            <a:r>
              <a:rPr lang="en-US" altLang="zh-CN" dirty="0" smtClean="0"/>
              <a:t>–</a:t>
            </a:r>
            <a:r>
              <a:rPr lang="zh-CN" altLang="en-US" dirty="0" smtClean="0"/>
              <a:t> </a:t>
            </a:r>
            <a:r>
              <a:rPr lang="en-US" altLang="zh-CN" dirty="0" smtClean="0"/>
              <a:t>t3:</a:t>
            </a:r>
            <a:r>
              <a:rPr lang="zh-CN" altLang="en-US" dirty="0" smtClean="0"/>
              <a:t> </a:t>
            </a:r>
            <a:r>
              <a:rPr lang="en-US" altLang="zh-CN" dirty="0" smtClean="0"/>
              <a:t>batch</a:t>
            </a:r>
            <a:r>
              <a:rPr lang="zh-CN" altLang="en-US" dirty="0" smtClean="0"/>
              <a:t> </a:t>
            </a:r>
            <a:r>
              <a:rPr lang="en-US" altLang="zh-CN" dirty="0" smtClean="0"/>
              <a:t>effect</a:t>
            </a:r>
            <a:r>
              <a:rPr lang="zh-CN" altLang="en-US" dirty="0" smtClean="0"/>
              <a:t> </a:t>
            </a:r>
            <a:r>
              <a:rPr lang="en-US" altLang="zh-CN" dirty="0" smtClean="0"/>
              <a:t>+</a:t>
            </a:r>
            <a:r>
              <a:rPr lang="zh-CN" altLang="en-US" dirty="0" smtClean="0"/>
              <a:t> </a:t>
            </a:r>
            <a:r>
              <a:rPr lang="en-US" altLang="zh-CN" dirty="0" smtClean="0"/>
              <a:t>random</a:t>
            </a:r>
            <a:r>
              <a:rPr lang="zh-CN" altLang="en-US" dirty="0" smtClean="0"/>
              <a:t> </a:t>
            </a:r>
            <a:r>
              <a:rPr lang="en-US" altLang="zh-CN" dirty="0" smtClean="0"/>
              <a:t>noise</a:t>
            </a:r>
          </a:p>
          <a:p>
            <a:pPr lvl="1"/>
            <a:r>
              <a:rPr lang="en-US" altLang="zh-CN" dirty="0" smtClean="0"/>
              <a:t>Gene</a:t>
            </a:r>
            <a:r>
              <a:rPr lang="zh-CN" altLang="en-US" dirty="0" smtClean="0"/>
              <a:t> </a:t>
            </a:r>
            <a:r>
              <a:rPr lang="en-US" altLang="zh-CN" dirty="0" smtClean="0"/>
              <a:t>t3</a:t>
            </a:r>
            <a:r>
              <a:rPr lang="zh-CN" altLang="en-US" dirty="0" smtClean="0"/>
              <a:t> </a:t>
            </a:r>
            <a:r>
              <a:rPr lang="en-US" altLang="zh-CN" dirty="0" smtClean="0"/>
              <a:t>–</a:t>
            </a:r>
            <a:r>
              <a:rPr lang="zh-CN" altLang="en-US" dirty="0" smtClean="0"/>
              <a:t> </a:t>
            </a:r>
            <a:r>
              <a:rPr lang="en-US" altLang="zh-CN" dirty="0" smtClean="0"/>
              <a:t>t4:</a:t>
            </a:r>
            <a:r>
              <a:rPr lang="zh-CN" altLang="en-US" dirty="0" smtClean="0"/>
              <a:t> </a:t>
            </a:r>
            <a:r>
              <a:rPr lang="en-US" altLang="zh-CN" dirty="0" smtClean="0"/>
              <a:t>random</a:t>
            </a:r>
            <a:r>
              <a:rPr lang="zh-CN" altLang="en-US" dirty="0" smtClean="0"/>
              <a:t> </a:t>
            </a:r>
            <a:r>
              <a:rPr lang="en-US" altLang="zh-CN" dirty="0" smtClean="0"/>
              <a:t>noise</a:t>
            </a:r>
            <a:r>
              <a:rPr lang="zh-CN" altLang="en-US" dirty="0" smtClean="0"/>
              <a:t>  </a:t>
            </a:r>
            <a:endParaRPr lang="en-US" altLang="zh-CN" dirty="0" smtClean="0"/>
          </a:p>
          <a:p>
            <a:pPr lvl="1"/>
            <a:r>
              <a:rPr lang="en-US" dirty="0" smtClean="0"/>
              <a:t>In</a:t>
            </a:r>
            <a:r>
              <a:rPr lang="zh-CN" altLang="en-US" dirty="0" smtClean="0"/>
              <a:t> </a:t>
            </a:r>
            <a:r>
              <a:rPr lang="en-US" altLang="zh-CN" dirty="0" smtClean="0"/>
              <a:t>this</a:t>
            </a:r>
            <a:r>
              <a:rPr lang="zh-CN" altLang="en-US" dirty="0" smtClean="0"/>
              <a:t> </a:t>
            </a:r>
            <a:r>
              <a:rPr lang="en-US" altLang="zh-CN" dirty="0" smtClean="0"/>
              <a:t>simulation,</a:t>
            </a:r>
            <a:r>
              <a:rPr lang="zh-CN" altLang="en-US" dirty="0" smtClean="0"/>
              <a:t> </a:t>
            </a:r>
            <a:r>
              <a:rPr lang="en-US" altLang="zh-CN" dirty="0" smtClean="0"/>
              <a:t>(t1,</a:t>
            </a:r>
            <a:r>
              <a:rPr lang="zh-CN" altLang="en-US" dirty="0" smtClean="0"/>
              <a:t> </a:t>
            </a:r>
            <a:r>
              <a:rPr lang="en-US" altLang="zh-CN" dirty="0" smtClean="0"/>
              <a:t>t2</a:t>
            </a:r>
            <a:r>
              <a:rPr lang="zh-CN" altLang="en-US" dirty="0" smtClean="0"/>
              <a:t>,</a:t>
            </a:r>
            <a:r>
              <a:rPr lang="en-US" altLang="zh-CN" dirty="0" smtClean="0"/>
              <a:t>t3,</a:t>
            </a:r>
            <a:r>
              <a:rPr lang="zh-CN" altLang="en-US" dirty="0" smtClean="0"/>
              <a:t> </a:t>
            </a:r>
            <a:r>
              <a:rPr lang="en-US" altLang="zh-CN" dirty="0" smtClean="0"/>
              <a:t>t4)</a:t>
            </a:r>
            <a:r>
              <a:rPr lang="zh-CN" altLang="en-US" dirty="0" smtClean="0"/>
              <a:t> </a:t>
            </a:r>
            <a:r>
              <a:rPr lang="en-US" altLang="zh-CN" dirty="0" smtClean="0"/>
              <a:t>=</a:t>
            </a:r>
            <a:r>
              <a:rPr lang="zh-CN" altLang="en-US" dirty="0" smtClean="0"/>
              <a:t> </a:t>
            </a:r>
            <a:r>
              <a:rPr lang="en-US" altLang="zh-CN" dirty="0" smtClean="0"/>
              <a:t>(20,</a:t>
            </a:r>
            <a:r>
              <a:rPr lang="zh-CN" altLang="en-US" dirty="0" smtClean="0"/>
              <a:t> </a:t>
            </a:r>
            <a:r>
              <a:rPr lang="zh-CN" altLang="zh-CN" dirty="0" smtClean="0"/>
              <a:t>4</a:t>
            </a:r>
            <a:r>
              <a:rPr lang="en-US" altLang="zh-CN" dirty="0" smtClean="0"/>
              <a:t>0,</a:t>
            </a:r>
            <a:r>
              <a:rPr lang="zh-CN" altLang="en-US" dirty="0" smtClean="0"/>
              <a:t> </a:t>
            </a:r>
            <a:r>
              <a:rPr lang="en-US" altLang="zh-CN" dirty="0" smtClean="0"/>
              <a:t>60,</a:t>
            </a:r>
            <a:r>
              <a:rPr lang="zh-CN" altLang="en-US" dirty="0" smtClean="0"/>
              <a:t> </a:t>
            </a:r>
            <a:r>
              <a:rPr lang="en-US" altLang="zh-CN" dirty="0" smtClean="0"/>
              <a:t>100)</a:t>
            </a:r>
          </a:p>
          <a:p>
            <a:pPr lvl="2"/>
            <a:r>
              <a:rPr lang="zh-CN" altLang="zh-CN" dirty="0" smtClean="0"/>
              <a:t>4</a:t>
            </a:r>
            <a:r>
              <a:rPr lang="en-US" altLang="zh-CN" dirty="0" smtClean="0"/>
              <a:t>0%</a:t>
            </a:r>
            <a:r>
              <a:rPr lang="zh-CN" altLang="en-US" dirty="0" smtClean="0"/>
              <a:t> </a:t>
            </a:r>
            <a:r>
              <a:rPr lang="en-US" altLang="zh-CN" dirty="0" smtClean="0"/>
              <a:t>genes</a:t>
            </a:r>
            <a:r>
              <a:rPr lang="zh-CN" altLang="en-US" dirty="0" smtClean="0"/>
              <a:t> </a:t>
            </a:r>
            <a:r>
              <a:rPr lang="en-US" altLang="zh-CN" dirty="0" smtClean="0"/>
              <a:t>are</a:t>
            </a:r>
            <a:r>
              <a:rPr lang="zh-CN" altLang="en-US" dirty="0" smtClean="0"/>
              <a:t> </a:t>
            </a:r>
            <a:r>
              <a:rPr lang="en-US" altLang="zh-CN" dirty="0" smtClean="0"/>
              <a:t>effected</a:t>
            </a:r>
            <a:r>
              <a:rPr lang="zh-CN" altLang="en-US" dirty="0" smtClean="0"/>
              <a:t> </a:t>
            </a:r>
            <a:r>
              <a:rPr lang="en-US" altLang="zh-CN" dirty="0" smtClean="0"/>
              <a:t>by</a:t>
            </a:r>
            <a:r>
              <a:rPr lang="zh-CN" altLang="en-US" dirty="0" smtClean="0"/>
              <a:t> </a:t>
            </a:r>
            <a:r>
              <a:rPr lang="en-US" altLang="zh-CN" dirty="0" smtClean="0"/>
              <a:t>primary</a:t>
            </a:r>
            <a:r>
              <a:rPr lang="zh-CN" altLang="en-US" dirty="0" smtClean="0"/>
              <a:t> </a:t>
            </a:r>
            <a:r>
              <a:rPr lang="en-US" altLang="zh-CN" dirty="0" smtClean="0"/>
              <a:t>variable.</a:t>
            </a:r>
          </a:p>
          <a:p>
            <a:pPr lvl="2"/>
            <a:r>
              <a:rPr lang="zh-CN" altLang="zh-CN" dirty="0" smtClean="0"/>
              <a:t>4</a:t>
            </a:r>
            <a:r>
              <a:rPr lang="en-US" altLang="zh-CN" dirty="0" smtClean="0"/>
              <a:t>0</a:t>
            </a:r>
            <a:r>
              <a:rPr lang="zh-CN" altLang="en-US" dirty="0" smtClean="0"/>
              <a:t>% </a:t>
            </a:r>
            <a:r>
              <a:rPr lang="en-US" altLang="zh-CN" dirty="0" smtClean="0"/>
              <a:t>genes</a:t>
            </a:r>
            <a:r>
              <a:rPr lang="zh-CN" altLang="en-US" dirty="0" smtClean="0"/>
              <a:t> </a:t>
            </a:r>
            <a:r>
              <a:rPr lang="en-US" altLang="zh-CN" dirty="0" smtClean="0"/>
              <a:t>are</a:t>
            </a:r>
            <a:r>
              <a:rPr lang="zh-CN" altLang="en-US" dirty="0" smtClean="0"/>
              <a:t> </a:t>
            </a:r>
            <a:r>
              <a:rPr lang="en-US" altLang="zh-CN" dirty="0" smtClean="0"/>
              <a:t>effected</a:t>
            </a:r>
            <a:r>
              <a:rPr lang="zh-CN" altLang="en-US" dirty="0" smtClean="0"/>
              <a:t> </a:t>
            </a:r>
            <a:r>
              <a:rPr lang="en-US" altLang="zh-CN" dirty="0" smtClean="0"/>
              <a:t>by</a:t>
            </a:r>
            <a:r>
              <a:rPr lang="zh-CN" altLang="en-US" dirty="0" smtClean="0"/>
              <a:t> </a:t>
            </a:r>
            <a:r>
              <a:rPr lang="en-US" altLang="zh-CN" dirty="0" smtClean="0"/>
              <a:t>batch.</a:t>
            </a:r>
          </a:p>
          <a:p>
            <a:pPr lvl="2"/>
            <a:r>
              <a:rPr lang="zh-CN" altLang="zh-CN" dirty="0" smtClean="0"/>
              <a:t>2</a:t>
            </a:r>
            <a:r>
              <a:rPr lang="en-US" altLang="zh-CN" dirty="0" smtClean="0"/>
              <a:t>0%</a:t>
            </a:r>
            <a:r>
              <a:rPr lang="zh-CN" altLang="en-US" dirty="0" smtClean="0"/>
              <a:t> </a:t>
            </a:r>
            <a:r>
              <a:rPr lang="en-US" altLang="zh-CN" dirty="0" smtClean="0"/>
              <a:t>genes</a:t>
            </a:r>
            <a:r>
              <a:rPr lang="zh-CN" altLang="en-US" dirty="0" smtClean="0"/>
              <a:t> </a:t>
            </a:r>
            <a:r>
              <a:rPr lang="en-US" altLang="zh-CN" dirty="0" smtClean="0"/>
              <a:t>are</a:t>
            </a:r>
            <a:r>
              <a:rPr lang="zh-CN" altLang="en-US" dirty="0" smtClean="0"/>
              <a:t> </a:t>
            </a:r>
            <a:r>
              <a:rPr lang="en-US" altLang="zh-CN" dirty="0" smtClean="0"/>
              <a:t>effected</a:t>
            </a:r>
            <a:r>
              <a:rPr lang="zh-CN" altLang="en-US" dirty="0" smtClean="0"/>
              <a:t> </a:t>
            </a:r>
            <a:r>
              <a:rPr lang="en-US" altLang="zh-CN" dirty="0" smtClean="0"/>
              <a:t>by</a:t>
            </a:r>
            <a:r>
              <a:rPr lang="zh-CN" altLang="en-US" dirty="0" smtClean="0"/>
              <a:t> </a:t>
            </a:r>
            <a:r>
              <a:rPr lang="en-US" altLang="zh-CN" dirty="0" smtClean="0"/>
              <a:t>both.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67921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1220</TotalTime>
  <Words>1639</Words>
  <Application>Microsoft Macintosh PowerPoint</Application>
  <PresentationFormat>On-screen Show (4:3)</PresentationFormat>
  <Paragraphs>199</Paragraphs>
  <Slides>50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1" baseType="lpstr">
      <vt:lpstr>Office Theme</vt:lpstr>
      <vt:lpstr>Surrogate Variable Analysis On Unbalanced Heterogeneity</vt:lpstr>
      <vt:lpstr>Review of Surrogate Variable Analysis</vt:lpstr>
      <vt:lpstr>Review of Surrogate Variable Analysis</vt:lpstr>
      <vt:lpstr>Review of Surrogate Variable Analysis</vt:lpstr>
      <vt:lpstr>Review of Surrogate Variable Analysis</vt:lpstr>
      <vt:lpstr>Review of Surrogate Variable Analysis</vt:lpstr>
      <vt:lpstr>Design of Simulation</vt:lpstr>
      <vt:lpstr>Design of Simulation</vt:lpstr>
      <vt:lpstr>Design of Simulation</vt:lpstr>
      <vt:lpstr>Location and Scale Batch Effect Model</vt:lpstr>
      <vt:lpstr>Design of Simulation</vt:lpstr>
      <vt:lpstr>Unbalance Design Case 1</vt:lpstr>
      <vt:lpstr>Unbalance Design Case 1: Data Set 1</vt:lpstr>
      <vt:lpstr>Unbalance Design Case 1: Data Set 1</vt:lpstr>
      <vt:lpstr>Unbalance Design Case 1</vt:lpstr>
      <vt:lpstr>Unbalance Design Case 2: Data Set 2</vt:lpstr>
      <vt:lpstr>Unbalance Design Case 1: Data Set 2</vt:lpstr>
      <vt:lpstr>Unbalance Design Case 1: Additive Batch Effect</vt:lpstr>
      <vt:lpstr>Unbalance Design Case 1</vt:lpstr>
      <vt:lpstr>Unbalance Design Case 1: Data Set 3</vt:lpstr>
      <vt:lpstr>Unbalance Design Case 1: Data Set 3</vt:lpstr>
      <vt:lpstr>Unbalance Design Case 1</vt:lpstr>
      <vt:lpstr>Unbalance Design Case 1: Data Set 4</vt:lpstr>
      <vt:lpstr>Unbalance Design Case 1: Data Set 4</vt:lpstr>
      <vt:lpstr>Unbalance Design Case 2</vt:lpstr>
      <vt:lpstr>Unbalance Design Case 2: Data Set 1</vt:lpstr>
      <vt:lpstr>Unbalance Design Case 2: Data Set 1</vt:lpstr>
      <vt:lpstr>Unbalance Design Case 2</vt:lpstr>
      <vt:lpstr>Unbalance Design Case 2: Data Set 2</vt:lpstr>
      <vt:lpstr>Unbalance Design Case 2: Data Set 2</vt:lpstr>
      <vt:lpstr>Unbalance Design Case 2: Additive Batch Effect</vt:lpstr>
      <vt:lpstr>Unbalance Design Case 2</vt:lpstr>
      <vt:lpstr>Unbalance Design Case 2: Data Set 3</vt:lpstr>
      <vt:lpstr>Unbalance Design Case 2: Data Set 3 </vt:lpstr>
      <vt:lpstr>Unbalance Design Case 2</vt:lpstr>
      <vt:lpstr>Unbalance Design Case 2: Data Set 4</vt:lpstr>
      <vt:lpstr>Unbalance Design Case 2: Data Set 4 </vt:lpstr>
      <vt:lpstr>Unbalance Design Case 3 </vt:lpstr>
      <vt:lpstr>Unbalance Design Case 3: Data Set 1</vt:lpstr>
      <vt:lpstr>Unbalance Design Case 3: Data Set 1 </vt:lpstr>
      <vt:lpstr>Unbalance Design Case 3 </vt:lpstr>
      <vt:lpstr>Unbalance Design Case 3: Data Set 2</vt:lpstr>
      <vt:lpstr>Unbalance Design Case 3: Data Set 2 </vt:lpstr>
      <vt:lpstr>Unbalance Design Case 3: Additive Batch Effect</vt:lpstr>
      <vt:lpstr>Unbalance Design Case 3 </vt:lpstr>
      <vt:lpstr>Unbalance Design Case 3: Data Set 3</vt:lpstr>
      <vt:lpstr>Unbalance Design Case 3: Data Set 3</vt:lpstr>
      <vt:lpstr>Unbalance Design Case 3 </vt:lpstr>
      <vt:lpstr>Unbalance Design Case 3: Data Set 4</vt:lpstr>
      <vt:lpstr>Unbalance Design Case 3: Data Set 4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Surrogate Variable Analysis On Mean Heterogeneity</dc:title>
  <dc:creator>Meilei Jiang</dc:creator>
  <cp:lastModifiedBy>Meilei Jiang</cp:lastModifiedBy>
  <cp:revision>38</cp:revision>
  <dcterms:created xsi:type="dcterms:W3CDTF">2015-09-16T13:57:10Z</dcterms:created>
  <dcterms:modified xsi:type="dcterms:W3CDTF">2015-09-23T17:49:22Z</dcterms:modified>
</cp:coreProperties>
</file>